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2"/>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6" r:id="rId29"/>
    <p:sldId id="292" r:id="rId30"/>
    <p:sldId id="295" r:id="rId31"/>
    <p:sldId id="287" r:id="rId32"/>
    <p:sldId id="290" r:id="rId33"/>
    <p:sldId id="291" r:id="rId34"/>
    <p:sldId id="296" r:id="rId35"/>
    <p:sldId id="297" r:id="rId36"/>
    <p:sldId id="298" r:id="rId37"/>
    <p:sldId id="300" r:id="rId38"/>
    <p:sldId id="302" r:id="rId39"/>
    <p:sldId id="301" r:id="rId40"/>
    <p:sldId id="303" r:id="rId41"/>
  </p:sldIdLst>
  <p:sldSz cx="6858000" cy="9906000" type="A4"/>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66" autoAdjust="0"/>
    <p:restoredTop sz="94624" autoAdjust="0"/>
  </p:normalViewPr>
  <p:slideViewPr>
    <p:cSldViewPr>
      <p:cViewPr>
        <p:scale>
          <a:sx n="100" d="100"/>
          <a:sy n="100" d="100"/>
        </p:scale>
        <p:origin x="-1884" y="1452"/>
      </p:cViewPr>
      <p:guideLst>
        <p:guide orient="horz" pos="3121"/>
        <p:guide pos="21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34"/>
  <c:chart>
    <c:autoTitleDeleted val="1"/>
    <c:view3D>
      <c:rotX val="75"/>
      <c:perspective val="30"/>
    </c:view3D>
    <c:plotArea>
      <c:layout/>
      <c:pie3DChart>
        <c:varyColors val="1"/>
        <c:ser>
          <c:idx val="0"/>
          <c:order val="0"/>
          <c:tx>
            <c:strRef>
              <c:f>Feuil1!$B$1</c:f>
              <c:strCache>
                <c:ptCount val="1"/>
                <c:pt idx="0">
                  <c:v>Colonne1</c:v>
                </c:pt>
              </c:strCache>
            </c:strRef>
          </c:tx>
          <c:cat>
            <c:strRef>
              <c:f>Feuil1!$A$2:$A$6</c:f>
              <c:strCache>
                <c:ptCount val="5"/>
                <c:pt idx="0">
                  <c:v>الباب 10</c:v>
                </c:pt>
                <c:pt idx="1">
                  <c:v>الباب 20</c:v>
                </c:pt>
                <c:pt idx="2">
                  <c:v>الباب 30</c:v>
                </c:pt>
                <c:pt idx="3">
                  <c:v>الباب 40</c:v>
                </c:pt>
                <c:pt idx="4">
                  <c:v>الباب 50</c:v>
                </c:pt>
              </c:strCache>
            </c:strRef>
          </c:cat>
          <c:val>
            <c:numRef>
              <c:f>Feuil1!$B$2:$B$6</c:f>
              <c:numCache>
                <c:formatCode>_-* #,##0.00\ _€_-;\-* #,##0.00\ _€_-;_-* "-"??\ _€_-;_-@_-</c:formatCode>
                <c:ptCount val="5"/>
                <c:pt idx="0">
                  <c:v>33735405</c:v>
                </c:pt>
                <c:pt idx="1">
                  <c:v>703100</c:v>
                </c:pt>
                <c:pt idx="2">
                  <c:v>22492000</c:v>
                </c:pt>
                <c:pt idx="3">
                  <c:v>19146000</c:v>
                </c:pt>
                <c:pt idx="4">
                  <c:v>400000</c:v>
                </c:pt>
              </c:numCache>
            </c:numRef>
          </c:val>
        </c:ser>
      </c:pie3DChart>
    </c:plotArea>
    <c:legend>
      <c:legendPos val="r"/>
      <c:layout/>
    </c:legend>
    <c:plotVisOnly val="1"/>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view3D>
      <c:perspective val="30"/>
    </c:view3D>
    <c:plotArea>
      <c:layout>
        <c:manualLayout>
          <c:layoutTarget val="inner"/>
          <c:xMode val="edge"/>
          <c:yMode val="edge"/>
          <c:x val="0.21386491040471792"/>
          <c:y val="2.0656518895722648E-2"/>
          <c:w val="0.7088064223453554"/>
          <c:h val="0.75707040876275045"/>
        </c:manualLayout>
      </c:layout>
      <c:bar3DChart>
        <c:barDir val="col"/>
        <c:grouping val="standard"/>
        <c:ser>
          <c:idx val="0"/>
          <c:order val="0"/>
          <c:tx>
            <c:strRef>
              <c:f>Feuil1!$B$1</c:f>
              <c:strCache>
                <c:ptCount val="1"/>
                <c:pt idx="0">
                  <c:v>سنة 2020</c:v>
                </c:pt>
              </c:strCache>
            </c:strRef>
          </c:tx>
          <c:cat>
            <c:strRef>
              <c:f>Feuil1!$A$2:$A$10</c:f>
              <c:strCache>
                <c:ptCount val="9"/>
                <c:pt idx="0">
                  <c:v>منتوج الضرائب والرسوم المأذون في تحصيلها طبقا للتشريع الجاري به العمل </c:v>
                </c:pt>
                <c:pt idx="1">
                  <c:v>منتوج حصص الجماعة من ضرائب الدولة</c:v>
                </c:pt>
                <c:pt idx="2">
                  <c:v>حصسلة الاتاوى المحدثة لفائدة الجماعة طبقا للتشرييع الجاري به العمل </c:v>
                </c:pt>
                <c:pt idx="3">
                  <c:v>حصسلة الاجور عن الخدمات المقدمة من طرف الجماعة </c:v>
                </c:pt>
                <c:pt idx="4">
                  <c:v>حصيلة الغرامات طبقا للتشريع الحاري به العمل </c:v>
                </c:pt>
                <c:pt idx="5">
                  <c:v>امدادات التسيير الممنوحة من قبل الدولة اوالأشخاص الاعتبارية الخاضعة للقانون العام</c:v>
                </c:pt>
                <c:pt idx="6">
                  <c:v>مدخول الاملاك والمساهمات </c:v>
                </c:pt>
                <c:pt idx="7">
                  <c:v>أموال المساعدات والهدايا والوصايا </c:v>
                </c:pt>
                <c:pt idx="8">
                  <c:v>مداخيل مختلفة وموارد اخرى مقررة في القوانين والانظمة الحاري بها العمل </c:v>
                </c:pt>
              </c:strCache>
            </c:strRef>
          </c:cat>
          <c:val>
            <c:numRef>
              <c:f>Feuil1!$B$2:$B$10</c:f>
              <c:numCache>
                <c:formatCode>_-* #,##0.00\ _€_-;\-* #,##0.00\ _€_-;_-* "-"??\ _€_-;_-@_-</c:formatCode>
                <c:ptCount val="9"/>
                <c:pt idx="0">
                  <c:v>17597691.07</c:v>
                </c:pt>
                <c:pt idx="1">
                  <c:v>40250000</c:v>
                </c:pt>
                <c:pt idx="2">
                  <c:v>5547569.5</c:v>
                </c:pt>
                <c:pt idx="3">
                  <c:v>560</c:v>
                </c:pt>
                <c:pt idx="4">
                  <c:v>0</c:v>
                </c:pt>
                <c:pt idx="5">
                  <c:v>0</c:v>
                </c:pt>
                <c:pt idx="6">
                  <c:v>654758.80000000005</c:v>
                </c:pt>
                <c:pt idx="7">
                  <c:v>0</c:v>
                </c:pt>
                <c:pt idx="8">
                  <c:v>301979.82</c:v>
                </c:pt>
              </c:numCache>
            </c:numRef>
          </c:val>
        </c:ser>
        <c:ser>
          <c:idx val="1"/>
          <c:order val="1"/>
          <c:tx>
            <c:strRef>
              <c:f>Feuil1!$C$1</c:f>
              <c:strCache>
                <c:ptCount val="1"/>
                <c:pt idx="0">
                  <c:v>سنة 2021</c:v>
                </c:pt>
              </c:strCache>
            </c:strRef>
          </c:tx>
          <c:cat>
            <c:strRef>
              <c:f>Feuil1!$A$2:$A$10</c:f>
              <c:strCache>
                <c:ptCount val="9"/>
                <c:pt idx="0">
                  <c:v>منتوج الضرائب والرسوم المأذون في تحصيلها طبقا للتشريع الجاري به العمل </c:v>
                </c:pt>
                <c:pt idx="1">
                  <c:v>منتوج حصص الجماعة من ضرائب الدولة</c:v>
                </c:pt>
                <c:pt idx="2">
                  <c:v>حصسلة الاتاوى المحدثة لفائدة الجماعة طبقا للتشرييع الجاري به العمل </c:v>
                </c:pt>
                <c:pt idx="3">
                  <c:v>حصسلة الاجور عن الخدمات المقدمة من طرف الجماعة </c:v>
                </c:pt>
                <c:pt idx="4">
                  <c:v>حصيلة الغرامات طبقا للتشريع الحاري به العمل </c:v>
                </c:pt>
                <c:pt idx="5">
                  <c:v>امدادات التسيير الممنوحة من قبل الدولة اوالأشخاص الاعتبارية الخاضعة للقانون العام</c:v>
                </c:pt>
                <c:pt idx="6">
                  <c:v>مدخول الاملاك والمساهمات </c:v>
                </c:pt>
                <c:pt idx="7">
                  <c:v>أموال المساعدات والهدايا والوصايا </c:v>
                </c:pt>
                <c:pt idx="8">
                  <c:v>مداخيل مختلفة وموارد اخرى مقررة في القوانين والانظمة الحاري بها العمل </c:v>
                </c:pt>
              </c:strCache>
            </c:strRef>
          </c:cat>
          <c:val>
            <c:numRef>
              <c:f>Feuil1!$C$2:$C$10</c:f>
              <c:numCache>
                <c:formatCode>_-* #,##0.00\ _€_-;\-* #,##0.00\ _€_-;_-* "-"??\ _€_-;_-@_-</c:formatCode>
                <c:ptCount val="9"/>
                <c:pt idx="0">
                  <c:v>22528248.949999996</c:v>
                </c:pt>
                <c:pt idx="1">
                  <c:v>36244410</c:v>
                </c:pt>
                <c:pt idx="2">
                  <c:v>61999229.510000005</c:v>
                </c:pt>
                <c:pt idx="3">
                  <c:v>356</c:v>
                </c:pt>
                <c:pt idx="4">
                  <c:v>0</c:v>
                </c:pt>
                <c:pt idx="5">
                  <c:v>0</c:v>
                </c:pt>
                <c:pt idx="6">
                  <c:v>1003256</c:v>
                </c:pt>
                <c:pt idx="7">
                  <c:v>0</c:v>
                </c:pt>
                <c:pt idx="8">
                  <c:v>96627.79</c:v>
                </c:pt>
              </c:numCache>
            </c:numRef>
          </c:val>
        </c:ser>
        <c:ser>
          <c:idx val="2"/>
          <c:order val="2"/>
          <c:tx>
            <c:strRef>
              <c:f>Feuil1!$D$1</c:f>
              <c:strCache>
                <c:ptCount val="1"/>
                <c:pt idx="0">
                  <c:v>سنة 2022</c:v>
                </c:pt>
              </c:strCache>
            </c:strRef>
          </c:tx>
          <c:cat>
            <c:strRef>
              <c:f>Feuil1!$A$2:$A$10</c:f>
              <c:strCache>
                <c:ptCount val="9"/>
                <c:pt idx="0">
                  <c:v>منتوج الضرائب والرسوم المأذون في تحصيلها طبقا للتشريع الجاري به العمل </c:v>
                </c:pt>
                <c:pt idx="1">
                  <c:v>منتوج حصص الجماعة من ضرائب الدولة</c:v>
                </c:pt>
                <c:pt idx="2">
                  <c:v>حصسلة الاتاوى المحدثة لفائدة الجماعة طبقا للتشرييع الجاري به العمل </c:v>
                </c:pt>
                <c:pt idx="3">
                  <c:v>حصسلة الاجور عن الخدمات المقدمة من طرف الجماعة </c:v>
                </c:pt>
                <c:pt idx="4">
                  <c:v>حصيلة الغرامات طبقا للتشريع الحاري به العمل </c:v>
                </c:pt>
                <c:pt idx="5">
                  <c:v>امدادات التسيير الممنوحة من قبل الدولة اوالأشخاص الاعتبارية الخاضعة للقانون العام</c:v>
                </c:pt>
                <c:pt idx="6">
                  <c:v>مدخول الاملاك والمساهمات </c:v>
                </c:pt>
                <c:pt idx="7">
                  <c:v>أموال المساعدات والهدايا والوصايا </c:v>
                </c:pt>
                <c:pt idx="8">
                  <c:v>مداخيل مختلفة وموارد اخرى مقررة في القوانين والانظمة الحاري بها العمل </c:v>
                </c:pt>
              </c:strCache>
            </c:strRef>
          </c:cat>
          <c:val>
            <c:numRef>
              <c:f>Feuil1!$D$2:$D$10</c:f>
              <c:numCache>
                <c:formatCode>_-* #,##0.00\ _€_-;\-* #,##0.00\ _€_-;_-* "-"??\ _€_-;_-@_-</c:formatCode>
                <c:ptCount val="9"/>
                <c:pt idx="0">
                  <c:v>29315145.609999999</c:v>
                </c:pt>
                <c:pt idx="1">
                  <c:v>32982904</c:v>
                </c:pt>
                <c:pt idx="2">
                  <c:v>6603557.54</c:v>
                </c:pt>
                <c:pt idx="3">
                  <c:v>690</c:v>
                </c:pt>
                <c:pt idx="4">
                  <c:v>0</c:v>
                </c:pt>
                <c:pt idx="5">
                  <c:v>0</c:v>
                </c:pt>
                <c:pt idx="6">
                  <c:v>2005332.6600000001</c:v>
                </c:pt>
                <c:pt idx="7">
                  <c:v>0</c:v>
                </c:pt>
                <c:pt idx="8">
                  <c:v>1687448.5</c:v>
                </c:pt>
              </c:numCache>
            </c:numRef>
          </c:val>
        </c:ser>
        <c:shape val="box"/>
        <c:axId val="143155200"/>
        <c:axId val="143156736"/>
        <c:axId val="153486656"/>
      </c:bar3DChart>
      <c:catAx>
        <c:axId val="143155200"/>
        <c:scaling>
          <c:orientation val="minMax"/>
        </c:scaling>
        <c:axPos val="b"/>
        <c:tickLblPos val="nextTo"/>
        <c:txPr>
          <a:bodyPr/>
          <a:lstStyle/>
          <a:p>
            <a:pPr>
              <a:defRPr sz="1100"/>
            </a:pPr>
            <a:endParaRPr lang="fr-FR"/>
          </a:p>
        </c:txPr>
        <c:crossAx val="143156736"/>
        <c:crosses val="autoZero"/>
        <c:auto val="1"/>
        <c:lblAlgn val="ctr"/>
        <c:lblOffset val="100"/>
      </c:catAx>
      <c:valAx>
        <c:axId val="143156736"/>
        <c:scaling>
          <c:orientation val="minMax"/>
        </c:scaling>
        <c:axPos val="l"/>
        <c:majorGridlines/>
        <c:numFmt formatCode="_-* #,##0.00\ _€_-;\-* #,##0.00\ _€_-;_-* &quot;-&quot;??\ _€_-;_-@_-" sourceLinked="1"/>
        <c:tickLblPos val="nextTo"/>
        <c:txPr>
          <a:bodyPr/>
          <a:lstStyle/>
          <a:p>
            <a:pPr>
              <a:defRPr sz="1200"/>
            </a:pPr>
            <a:endParaRPr lang="fr-FR"/>
          </a:p>
        </c:txPr>
        <c:crossAx val="143155200"/>
        <c:crosses val="autoZero"/>
        <c:crossBetween val="between"/>
      </c:valAx>
      <c:serAx>
        <c:axId val="153486656"/>
        <c:scaling>
          <c:orientation val="minMax"/>
        </c:scaling>
        <c:delete val="1"/>
        <c:axPos val="b"/>
        <c:tickLblPos val="nextTo"/>
        <c:crossAx val="143156736"/>
        <c:crosses val="autoZero"/>
      </c:serAx>
    </c:plotArea>
    <c:legend>
      <c:legendPos val="r"/>
      <c:layout>
        <c:manualLayout>
          <c:xMode val="edge"/>
          <c:yMode val="edge"/>
          <c:x val="0.84667185120378585"/>
          <c:y val="0.22632389529175642"/>
          <c:w val="0.12863679077152396"/>
          <c:h val="0.13023738141951224"/>
        </c:manualLayout>
      </c:layout>
      <c:txPr>
        <a:bodyPr/>
        <a:lstStyle/>
        <a:p>
          <a:pPr>
            <a:defRPr sz="1200"/>
          </a:pPr>
          <a:endParaRPr lang="fr-FR"/>
        </a:p>
      </c:txPr>
    </c:legend>
    <c:plotVisOnly val="1"/>
  </c:chart>
  <c:txPr>
    <a:bodyPr/>
    <a:lstStyle/>
    <a:p>
      <a:pPr>
        <a:defRPr sz="1800"/>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view3D>
      <c:perspective val="30"/>
    </c:view3D>
    <c:plotArea>
      <c:layout>
        <c:manualLayout>
          <c:layoutTarget val="inner"/>
          <c:xMode val="edge"/>
          <c:yMode val="edge"/>
          <c:x val="0.29920079666480065"/>
          <c:y val="1.8677938167093157E-2"/>
          <c:w val="0.48443080243815406"/>
          <c:h val="0.60683702719433485"/>
        </c:manualLayout>
      </c:layout>
      <c:bar3DChart>
        <c:barDir val="col"/>
        <c:grouping val="standard"/>
        <c:ser>
          <c:idx val="0"/>
          <c:order val="0"/>
          <c:tx>
            <c:strRef>
              <c:f>Feuil1!$B$1</c:f>
              <c:strCache>
                <c:ptCount val="1"/>
                <c:pt idx="0">
                  <c:v>سنة 2020</c:v>
                </c:pt>
              </c:strCache>
            </c:strRef>
          </c:tx>
          <c:cat>
            <c:strRef>
              <c:f>Feuil1!$A$2:$A$16</c:f>
              <c:strCache>
                <c:ptCount val="15"/>
                <c:pt idx="0">
                  <c:v>فائض مداخيل الجزء الأول من الميزانية </c:v>
                </c:pt>
                <c:pt idx="1">
                  <c:v>فوائض مداخيل السنوات المالية السابقة </c:v>
                </c:pt>
                <c:pt idx="2">
                  <c:v>مخصصات الجماعة من الميزانية العامة للدولة </c:v>
                </c:pt>
                <c:pt idx="3">
                  <c:v>حصسلة الاستغلالات والاتاوي وخصص الارباح</c:v>
                </c:pt>
                <c:pt idx="4">
                  <c:v>حصص بيع المنقولات والعقارات </c:v>
                </c:pt>
                <c:pt idx="5">
                  <c:v>امدادات التجهيز الممنوحة من قبل الدولة أو الاشخاص الاعتبارية الخاضعة للقانون العام</c:v>
                </c:pt>
                <c:pt idx="6">
                  <c:v>أموال المساهمات المالية المتأتية من اتفاقيات الشراكة والتعاون </c:v>
                </c:pt>
                <c:pt idx="7">
                  <c:v>أموال المساهمات المالية المتأتية من االمؤسسات والمقاولات التابعة للجماعة أو المساهمة فيها </c:v>
                </c:pt>
                <c:pt idx="8">
                  <c:v>حصسلة الاقتراضات المرخص بها </c:v>
                </c:pt>
                <c:pt idx="10">
                  <c:v>اموال المساعدات والهيأت والوصايا </c:v>
                </c:pt>
                <c:pt idx="11">
                  <c:v>مداخيل التجهيز المختلفة والموارد الأخرى المقررة في القوانين والانظمة الجاري بها العمل </c:v>
                </c:pt>
                <c:pt idx="12">
                  <c:v>أرصدة الحسابات الخصوصية </c:v>
                </c:pt>
                <c:pt idx="13">
                  <c:v>ارصدة الحسابات المرصدة لأمور خصوصية </c:v>
                </c:pt>
                <c:pt idx="14">
                  <c:v>أرصدة حسابات النفقات عن المخصصات </c:v>
                </c:pt>
              </c:strCache>
            </c:strRef>
          </c:cat>
          <c:val>
            <c:numRef>
              <c:f>Feuil1!$B$2:$B$16</c:f>
              <c:numCache>
                <c:formatCode>_-* #,##0.00\ _€_-;\-* #,##0.00\ _€_-;_-* "-"??\ _€_-;_-@_-</c:formatCode>
                <c:ptCount val="15"/>
                <c:pt idx="0">
                  <c:v>24516842.039999999</c:v>
                </c:pt>
                <c:pt idx="1">
                  <c:v>4700753.67</c:v>
                </c:pt>
                <c:pt idx="2">
                  <c:v>16632304.140000001</c:v>
                </c:pt>
                <c:pt idx="3">
                  <c:v>0</c:v>
                </c:pt>
                <c:pt idx="4">
                  <c:v>0</c:v>
                </c:pt>
                <c:pt idx="5">
                  <c:v>100000</c:v>
                </c:pt>
                <c:pt idx="6">
                  <c:v>3178000</c:v>
                </c:pt>
                <c:pt idx="7">
                  <c:v>4784.2300000000005</c:v>
                </c:pt>
                <c:pt idx="8">
                  <c:v>0</c:v>
                </c:pt>
                <c:pt idx="9">
                  <c:v>0</c:v>
                </c:pt>
                <c:pt idx="10">
                  <c:v>0</c:v>
                </c:pt>
                <c:pt idx="11">
                  <c:v>0</c:v>
                </c:pt>
                <c:pt idx="12">
                  <c:v>8532414.2099999934</c:v>
                </c:pt>
                <c:pt idx="13">
                  <c:v>1832299.01</c:v>
                </c:pt>
                <c:pt idx="14">
                  <c:v>6700225.2000000002</c:v>
                </c:pt>
              </c:numCache>
            </c:numRef>
          </c:val>
        </c:ser>
        <c:ser>
          <c:idx val="1"/>
          <c:order val="1"/>
          <c:tx>
            <c:strRef>
              <c:f>Feuil1!$C$1</c:f>
              <c:strCache>
                <c:ptCount val="1"/>
                <c:pt idx="0">
                  <c:v>سنة 2021</c:v>
                </c:pt>
              </c:strCache>
            </c:strRef>
          </c:tx>
          <c:cat>
            <c:strRef>
              <c:f>Feuil1!$A$2:$A$16</c:f>
              <c:strCache>
                <c:ptCount val="15"/>
                <c:pt idx="0">
                  <c:v>فائض مداخيل الجزء الأول من الميزانية </c:v>
                </c:pt>
                <c:pt idx="1">
                  <c:v>فوائض مداخيل السنوات المالية السابقة </c:v>
                </c:pt>
                <c:pt idx="2">
                  <c:v>مخصصات الجماعة من الميزانية العامة للدولة </c:v>
                </c:pt>
                <c:pt idx="3">
                  <c:v>حصسلة الاستغلالات والاتاوي وخصص الارباح</c:v>
                </c:pt>
                <c:pt idx="4">
                  <c:v>حصص بيع المنقولات والعقارات </c:v>
                </c:pt>
                <c:pt idx="5">
                  <c:v>امدادات التجهيز الممنوحة من قبل الدولة أو الاشخاص الاعتبارية الخاضعة للقانون العام</c:v>
                </c:pt>
                <c:pt idx="6">
                  <c:v>أموال المساهمات المالية المتأتية من اتفاقيات الشراكة والتعاون </c:v>
                </c:pt>
                <c:pt idx="7">
                  <c:v>أموال المساهمات المالية المتأتية من االمؤسسات والمقاولات التابعة للجماعة أو المساهمة فيها </c:v>
                </c:pt>
                <c:pt idx="8">
                  <c:v>حصسلة الاقتراضات المرخص بها </c:v>
                </c:pt>
                <c:pt idx="10">
                  <c:v>اموال المساعدات والهيأت والوصايا </c:v>
                </c:pt>
                <c:pt idx="11">
                  <c:v>مداخيل التجهيز المختلفة والموارد الأخرى المقررة في القوانين والانظمة الجاري بها العمل </c:v>
                </c:pt>
                <c:pt idx="12">
                  <c:v>أرصدة الحسابات الخصوصية </c:v>
                </c:pt>
                <c:pt idx="13">
                  <c:v>ارصدة الحسابات المرصدة لأمور خصوصية </c:v>
                </c:pt>
                <c:pt idx="14">
                  <c:v>أرصدة حسابات النفقات عن المخصصات </c:v>
                </c:pt>
              </c:strCache>
            </c:strRef>
          </c:cat>
          <c:val>
            <c:numRef>
              <c:f>Feuil1!$C$2:$C$16</c:f>
              <c:numCache>
                <c:formatCode>_-* #,##0.00\ _€_-;\-* #,##0.00\ _€_-;_-* "-"??\ _€_-;_-@_-</c:formatCode>
                <c:ptCount val="15"/>
                <c:pt idx="0">
                  <c:v>21492144.939999998</c:v>
                </c:pt>
                <c:pt idx="1">
                  <c:v>5915572.7000000002</c:v>
                </c:pt>
                <c:pt idx="2">
                  <c:v>13253529.6</c:v>
                </c:pt>
                <c:pt idx="3">
                  <c:v>0</c:v>
                </c:pt>
                <c:pt idx="4">
                  <c:v>0</c:v>
                </c:pt>
                <c:pt idx="5">
                  <c:v>100000</c:v>
                </c:pt>
                <c:pt idx="6">
                  <c:v>2203350</c:v>
                </c:pt>
                <c:pt idx="7">
                  <c:v>19792.64</c:v>
                </c:pt>
                <c:pt idx="8">
                  <c:v>0</c:v>
                </c:pt>
                <c:pt idx="9">
                  <c:v>0</c:v>
                </c:pt>
                <c:pt idx="10">
                  <c:v>0</c:v>
                </c:pt>
                <c:pt idx="11">
                  <c:v>0</c:v>
                </c:pt>
                <c:pt idx="12">
                  <c:v>7493370.5500000007</c:v>
                </c:pt>
                <c:pt idx="13">
                  <c:v>1793255.35</c:v>
                </c:pt>
                <c:pt idx="14">
                  <c:v>5700115.2000000002</c:v>
                </c:pt>
              </c:numCache>
            </c:numRef>
          </c:val>
        </c:ser>
        <c:ser>
          <c:idx val="2"/>
          <c:order val="2"/>
          <c:tx>
            <c:strRef>
              <c:f>Feuil1!$D$1</c:f>
              <c:strCache>
                <c:ptCount val="1"/>
                <c:pt idx="0">
                  <c:v>سنة 2022</c:v>
                </c:pt>
              </c:strCache>
            </c:strRef>
          </c:tx>
          <c:cat>
            <c:strRef>
              <c:f>Feuil1!$A$2:$A$16</c:f>
              <c:strCache>
                <c:ptCount val="15"/>
                <c:pt idx="0">
                  <c:v>فائض مداخيل الجزء الأول من الميزانية </c:v>
                </c:pt>
                <c:pt idx="1">
                  <c:v>فوائض مداخيل السنوات المالية السابقة </c:v>
                </c:pt>
                <c:pt idx="2">
                  <c:v>مخصصات الجماعة من الميزانية العامة للدولة </c:v>
                </c:pt>
                <c:pt idx="3">
                  <c:v>حصسلة الاستغلالات والاتاوي وخصص الارباح</c:v>
                </c:pt>
                <c:pt idx="4">
                  <c:v>حصص بيع المنقولات والعقارات </c:v>
                </c:pt>
                <c:pt idx="5">
                  <c:v>امدادات التجهيز الممنوحة من قبل الدولة أو الاشخاص الاعتبارية الخاضعة للقانون العام</c:v>
                </c:pt>
                <c:pt idx="6">
                  <c:v>أموال المساهمات المالية المتأتية من اتفاقيات الشراكة والتعاون </c:v>
                </c:pt>
                <c:pt idx="7">
                  <c:v>أموال المساهمات المالية المتأتية من االمؤسسات والمقاولات التابعة للجماعة أو المساهمة فيها </c:v>
                </c:pt>
                <c:pt idx="8">
                  <c:v>حصسلة الاقتراضات المرخص بها </c:v>
                </c:pt>
                <c:pt idx="10">
                  <c:v>اموال المساعدات والهيأت والوصايا </c:v>
                </c:pt>
                <c:pt idx="11">
                  <c:v>مداخيل التجهيز المختلفة والموارد الأخرى المقررة في القوانين والانظمة الجاري بها العمل </c:v>
                </c:pt>
                <c:pt idx="12">
                  <c:v>أرصدة الحسابات الخصوصية </c:v>
                </c:pt>
                <c:pt idx="13">
                  <c:v>ارصدة الحسابات المرصدة لأمور خصوصية </c:v>
                </c:pt>
                <c:pt idx="14">
                  <c:v>أرصدة حسابات النفقات عن المخصصات </c:v>
                </c:pt>
              </c:strCache>
            </c:strRef>
          </c:cat>
          <c:val>
            <c:numRef>
              <c:f>Feuil1!$D$2:$D$16</c:f>
              <c:numCache>
                <c:formatCode>_-* #,##0.00\ _€_-;\-* #,##0.00\ _€_-;_-* "-"??\ _€_-;_-@_-</c:formatCode>
                <c:ptCount val="15"/>
                <c:pt idx="0">
                  <c:v>34303388.650000006</c:v>
                </c:pt>
                <c:pt idx="1">
                  <c:v>5825999.71</c:v>
                </c:pt>
                <c:pt idx="2">
                  <c:v>25212963.329999998</c:v>
                </c:pt>
                <c:pt idx="3">
                  <c:v>0</c:v>
                </c:pt>
                <c:pt idx="4">
                  <c:v>0</c:v>
                </c:pt>
                <c:pt idx="5">
                  <c:v>439494</c:v>
                </c:pt>
                <c:pt idx="6">
                  <c:v>12776129</c:v>
                </c:pt>
                <c:pt idx="7">
                  <c:v>49803.61</c:v>
                </c:pt>
                <c:pt idx="8">
                  <c:v>0</c:v>
                </c:pt>
                <c:pt idx="9">
                  <c:v>0</c:v>
                </c:pt>
                <c:pt idx="10">
                  <c:v>0</c:v>
                </c:pt>
                <c:pt idx="11">
                  <c:v>0</c:v>
                </c:pt>
                <c:pt idx="12">
                  <c:v>885280.62</c:v>
                </c:pt>
                <c:pt idx="13">
                  <c:v>1185165.42</c:v>
                </c:pt>
                <c:pt idx="14">
                  <c:v>7700110.2000000002</c:v>
                </c:pt>
              </c:numCache>
            </c:numRef>
          </c:val>
        </c:ser>
        <c:shape val="box"/>
        <c:axId val="187203968"/>
        <c:axId val="187205504"/>
        <c:axId val="153600448"/>
      </c:bar3DChart>
      <c:catAx>
        <c:axId val="187203968"/>
        <c:scaling>
          <c:orientation val="minMax"/>
        </c:scaling>
        <c:axPos val="b"/>
        <c:tickLblPos val="nextTo"/>
        <c:txPr>
          <a:bodyPr/>
          <a:lstStyle/>
          <a:p>
            <a:pPr>
              <a:defRPr sz="1100"/>
            </a:pPr>
            <a:endParaRPr lang="fr-FR"/>
          </a:p>
        </c:txPr>
        <c:crossAx val="187205504"/>
        <c:crosses val="autoZero"/>
        <c:auto val="1"/>
        <c:lblAlgn val="ctr"/>
        <c:lblOffset val="100"/>
      </c:catAx>
      <c:valAx>
        <c:axId val="187205504"/>
        <c:scaling>
          <c:orientation val="minMax"/>
        </c:scaling>
        <c:axPos val="l"/>
        <c:majorGridlines/>
        <c:numFmt formatCode="_-* #,##0.00\ _€_-;\-* #,##0.00\ _€_-;_-* &quot;-&quot;??\ _€_-;_-@_-" sourceLinked="1"/>
        <c:tickLblPos val="nextTo"/>
        <c:txPr>
          <a:bodyPr/>
          <a:lstStyle/>
          <a:p>
            <a:pPr>
              <a:defRPr sz="1200"/>
            </a:pPr>
            <a:endParaRPr lang="fr-FR"/>
          </a:p>
        </c:txPr>
        <c:crossAx val="187203968"/>
        <c:crosses val="autoZero"/>
        <c:crossBetween val="between"/>
      </c:valAx>
      <c:serAx>
        <c:axId val="153600448"/>
        <c:scaling>
          <c:orientation val="minMax"/>
        </c:scaling>
        <c:delete val="1"/>
        <c:axPos val="b"/>
        <c:tickLblPos val="nextTo"/>
        <c:crossAx val="187205504"/>
        <c:crosses val="autoZero"/>
      </c:serAx>
    </c:plotArea>
    <c:legend>
      <c:legendPos val="r"/>
      <c:layout/>
      <c:txPr>
        <a:bodyPr/>
        <a:lstStyle/>
        <a:p>
          <a:pPr>
            <a:defRPr sz="1200"/>
          </a:pPr>
          <a:endParaRPr lang="fr-FR"/>
        </a:p>
      </c:txPr>
    </c:legend>
    <c:plotVisOnly val="1"/>
  </c:chart>
  <c:txPr>
    <a:bodyPr/>
    <a:lstStyle/>
    <a:p>
      <a:pPr>
        <a:defRPr sz="1800"/>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fr-FR"/>
  <c:chart>
    <c:autoTitleDeleted val="1"/>
    <c:view3D>
      <c:rotX val="30"/>
      <c:perspective val="30"/>
    </c:view3D>
    <c:plotArea>
      <c:layout/>
      <c:pie3DChart>
        <c:varyColors val="1"/>
        <c:ser>
          <c:idx val="1"/>
          <c:order val="0"/>
          <c:tx>
            <c:strRef>
              <c:f>Feuil1!$C$1</c:f>
              <c:strCache>
                <c:ptCount val="1"/>
                <c:pt idx="0">
                  <c:v>النسبة المئوية </c:v>
                </c:pt>
              </c:strCache>
            </c:strRef>
          </c:tx>
          <c:cat>
            <c:strRef>
              <c:f>Feuil1!$A$2:$A$7</c:f>
              <c:strCache>
                <c:ptCount val="6"/>
                <c:pt idx="0">
                  <c:v>الباب 10</c:v>
                </c:pt>
                <c:pt idx="1">
                  <c:v>البا ب 20</c:v>
                </c:pt>
                <c:pt idx="2">
                  <c:v>الباب 30</c:v>
                </c:pt>
                <c:pt idx="3">
                  <c:v>الباب 40 </c:v>
                </c:pt>
                <c:pt idx="4">
                  <c:v>الباب 50</c:v>
                </c:pt>
                <c:pt idx="5">
                  <c:v>البات 60</c:v>
                </c:pt>
              </c:strCache>
            </c:strRef>
          </c:cat>
          <c:val>
            <c:numRef>
              <c:f>Feuil1!$C$2:$C$7</c:f>
              <c:numCache>
                <c:formatCode>0.00%</c:formatCode>
                <c:ptCount val="6"/>
                <c:pt idx="0">
                  <c:v>0.51970000000000005</c:v>
                </c:pt>
                <c:pt idx="1">
                  <c:v>9.3000000000000055E-2</c:v>
                </c:pt>
                <c:pt idx="2">
                  <c:v>0.12250000000000003</c:v>
                </c:pt>
                <c:pt idx="3">
                  <c:v>4.8000000000000004E-3</c:v>
                </c:pt>
                <c:pt idx="4">
                  <c:v>0.2</c:v>
                </c:pt>
                <c:pt idx="5">
                  <c:v>7.0000000000000021E-2</c:v>
                </c:pt>
              </c:numCache>
            </c:numRef>
          </c:val>
        </c:ser>
      </c:pie3DChart>
    </c:plotArea>
    <c:legend>
      <c:legendPos val="r"/>
      <c:layout/>
    </c:legend>
    <c:plotVisOnly val="1"/>
  </c:chart>
  <c:txPr>
    <a:bodyPr/>
    <a:lstStyle/>
    <a:p>
      <a:pPr>
        <a:defRPr sz="1800"/>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view3D>
      <c:perspective val="30"/>
    </c:view3D>
    <c:plotArea>
      <c:layout>
        <c:manualLayout>
          <c:layoutTarget val="inner"/>
          <c:xMode val="edge"/>
          <c:yMode val="edge"/>
          <c:x val="5.6829858073296345E-2"/>
          <c:y val="4.4861391929187387E-2"/>
          <c:w val="0.92885304267522162"/>
          <c:h val="0.81574661569261664"/>
        </c:manualLayout>
      </c:layout>
      <c:bar3DChart>
        <c:barDir val="col"/>
        <c:grouping val="standard"/>
        <c:ser>
          <c:idx val="0"/>
          <c:order val="0"/>
          <c:tx>
            <c:strRef>
              <c:f>Feuil1!$B$1</c:f>
              <c:strCache>
                <c:ptCount val="1"/>
                <c:pt idx="0">
                  <c:v>2020</c:v>
                </c:pt>
              </c:strCache>
            </c:strRef>
          </c:tx>
          <c:cat>
            <c:strRef>
              <c:f>Feuil1!$A$2:$A$7</c:f>
              <c:strCache>
                <c:ptCount val="6"/>
                <c:pt idx="0">
                  <c:v>الإدارة العامة </c:v>
                </c:pt>
                <c:pt idx="1">
                  <c:v>مجال الشؤون الاجتماعية </c:v>
                </c:pt>
                <c:pt idx="2">
                  <c:v>مجال الشؤون التقنية </c:v>
                </c:pt>
                <c:pt idx="3">
                  <c:v>النشاط التجاري </c:v>
                </c:pt>
                <c:pt idx="4">
                  <c:v>مجال الدعم </c:v>
                </c:pt>
                <c:pt idx="5">
                  <c:v>دفعات الفائض </c:v>
                </c:pt>
              </c:strCache>
            </c:strRef>
          </c:cat>
          <c:val>
            <c:numRef>
              <c:f>Feuil1!$B$2:$B$7</c:f>
              <c:numCache>
                <c:formatCode>_-* #,##0.00\ _€_-;\-* #,##0.00\ _€_-;_-* "-"??\ _€_-;_-@_-</c:formatCode>
                <c:ptCount val="6"/>
                <c:pt idx="0">
                  <c:v>38558500</c:v>
                </c:pt>
                <c:pt idx="1">
                  <c:v>8235000</c:v>
                </c:pt>
                <c:pt idx="2">
                  <c:v>10150000</c:v>
                </c:pt>
                <c:pt idx="3">
                  <c:v>400000</c:v>
                </c:pt>
                <c:pt idx="4">
                  <c:v>17260000</c:v>
                </c:pt>
                <c:pt idx="5">
                  <c:v>4653000</c:v>
                </c:pt>
              </c:numCache>
            </c:numRef>
          </c:val>
        </c:ser>
        <c:ser>
          <c:idx val="1"/>
          <c:order val="1"/>
          <c:tx>
            <c:strRef>
              <c:f>Feuil1!$C$1</c:f>
              <c:strCache>
                <c:ptCount val="1"/>
                <c:pt idx="0">
                  <c:v>2021</c:v>
                </c:pt>
              </c:strCache>
            </c:strRef>
          </c:tx>
          <c:cat>
            <c:strRef>
              <c:f>Feuil1!$A$2:$A$7</c:f>
              <c:strCache>
                <c:ptCount val="6"/>
                <c:pt idx="0">
                  <c:v>الإدارة العامة </c:v>
                </c:pt>
                <c:pt idx="1">
                  <c:v>مجال الشؤون الاجتماعية </c:v>
                </c:pt>
                <c:pt idx="2">
                  <c:v>مجال الشؤون التقنية </c:v>
                </c:pt>
                <c:pt idx="3">
                  <c:v>النشاط التجاري </c:v>
                </c:pt>
                <c:pt idx="4">
                  <c:v>مجال الدعم </c:v>
                </c:pt>
                <c:pt idx="5">
                  <c:v>دفعات الفائض </c:v>
                </c:pt>
              </c:strCache>
            </c:strRef>
          </c:cat>
          <c:val>
            <c:numRef>
              <c:f>Feuil1!$C$2:$C$7</c:f>
              <c:numCache>
                <c:formatCode>_-* #,##0.00\ _€_-;\-* #,##0.00\ _€_-;_-* "-"??\ _€_-;_-@_-</c:formatCode>
                <c:ptCount val="6"/>
                <c:pt idx="0">
                  <c:v>38399500</c:v>
                </c:pt>
                <c:pt idx="1">
                  <c:v>8400000</c:v>
                </c:pt>
                <c:pt idx="2">
                  <c:v>7600000</c:v>
                </c:pt>
                <c:pt idx="3">
                  <c:v>400000</c:v>
                </c:pt>
                <c:pt idx="4">
                  <c:v>15052000</c:v>
                </c:pt>
                <c:pt idx="5">
                  <c:v>5011700</c:v>
                </c:pt>
              </c:numCache>
            </c:numRef>
          </c:val>
        </c:ser>
        <c:ser>
          <c:idx val="2"/>
          <c:order val="2"/>
          <c:tx>
            <c:strRef>
              <c:f>Feuil1!$D$1</c:f>
              <c:strCache>
                <c:ptCount val="1"/>
                <c:pt idx="0">
                  <c:v>2022</c:v>
                </c:pt>
              </c:strCache>
            </c:strRef>
          </c:tx>
          <c:cat>
            <c:strRef>
              <c:f>Feuil1!$A$2:$A$7</c:f>
              <c:strCache>
                <c:ptCount val="6"/>
                <c:pt idx="0">
                  <c:v>الإدارة العامة </c:v>
                </c:pt>
                <c:pt idx="1">
                  <c:v>مجال الشؤون الاجتماعية </c:v>
                </c:pt>
                <c:pt idx="2">
                  <c:v>مجال الشؤون التقنية </c:v>
                </c:pt>
                <c:pt idx="3">
                  <c:v>النشاط التجاري </c:v>
                </c:pt>
                <c:pt idx="4">
                  <c:v>مجال الدعم </c:v>
                </c:pt>
                <c:pt idx="5">
                  <c:v>دفعات الفائض </c:v>
                </c:pt>
              </c:strCache>
            </c:strRef>
          </c:cat>
          <c:val>
            <c:numRef>
              <c:f>Feuil1!$D$2:$D$7</c:f>
              <c:numCache>
                <c:formatCode>_-* #,##0.00\ _€_-;\-* #,##0.00\ _€_-;_-* "-"??\ _€_-;_-@_-</c:formatCode>
                <c:ptCount val="6"/>
                <c:pt idx="0">
                  <c:v>41261100</c:v>
                </c:pt>
                <c:pt idx="1">
                  <c:v>9560000</c:v>
                </c:pt>
                <c:pt idx="2">
                  <c:v>9945500</c:v>
                </c:pt>
                <c:pt idx="3">
                  <c:v>400000</c:v>
                </c:pt>
                <c:pt idx="4">
                  <c:v>16239000</c:v>
                </c:pt>
                <c:pt idx="5">
                  <c:v>5498000</c:v>
                </c:pt>
              </c:numCache>
            </c:numRef>
          </c:val>
        </c:ser>
        <c:shape val="box"/>
        <c:axId val="196985984"/>
        <c:axId val="196987520"/>
        <c:axId val="153653696"/>
      </c:bar3DChart>
      <c:catAx>
        <c:axId val="196985984"/>
        <c:scaling>
          <c:orientation val="minMax"/>
        </c:scaling>
        <c:axPos val="b"/>
        <c:tickLblPos val="nextTo"/>
        <c:crossAx val="196987520"/>
        <c:crosses val="autoZero"/>
        <c:auto val="1"/>
        <c:lblAlgn val="ctr"/>
        <c:lblOffset val="100"/>
      </c:catAx>
      <c:valAx>
        <c:axId val="196987520"/>
        <c:scaling>
          <c:orientation val="minMax"/>
        </c:scaling>
        <c:axPos val="l"/>
        <c:majorGridlines/>
        <c:numFmt formatCode="_-* #,##0.00\ _€_-;\-* #,##0.00\ _€_-;_-* &quot;-&quot;??\ _€_-;_-@_-" sourceLinked="1"/>
        <c:tickLblPos val="nextTo"/>
        <c:txPr>
          <a:bodyPr/>
          <a:lstStyle/>
          <a:p>
            <a:pPr>
              <a:defRPr sz="1400"/>
            </a:pPr>
            <a:endParaRPr lang="fr-FR"/>
          </a:p>
        </c:txPr>
        <c:crossAx val="196985984"/>
        <c:crosses val="autoZero"/>
        <c:crossBetween val="between"/>
      </c:valAx>
      <c:serAx>
        <c:axId val="153653696"/>
        <c:scaling>
          <c:orientation val="minMax"/>
        </c:scaling>
        <c:delete val="1"/>
        <c:axPos val="b"/>
        <c:tickLblPos val="nextTo"/>
        <c:crossAx val="196987520"/>
        <c:crosses val="autoZero"/>
      </c:serAx>
    </c:plotArea>
    <c:legend>
      <c:legendPos val="r"/>
      <c:layout>
        <c:manualLayout>
          <c:xMode val="edge"/>
          <c:yMode val="edge"/>
          <c:x val="0.84072493131341108"/>
          <c:y val="0.78069650688462067"/>
          <c:w val="0.15342711547021551"/>
          <c:h val="0.20461449088720349"/>
        </c:manualLayout>
      </c:layout>
    </c:legend>
    <c:plotVisOnly val="1"/>
  </c:chart>
  <c:txPr>
    <a:bodyPr/>
    <a:lstStyle/>
    <a:p>
      <a:pPr>
        <a:defRPr sz="1800"/>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bar3DChart>
        <c:barDir val="col"/>
        <c:grouping val="clustered"/>
        <c:ser>
          <c:idx val="0"/>
          <c:order val="0"/>
          <c:tx>
            <c:strRef>
              <c:f>Feuil1!$B$1</c:f>
              <c:strCache>
                <c:ptCount val="1"/>
                <c:pt idx="0">
                  <c:v>2020</c:v>
                </c:pt>
              </c:strCache>
            </c:strRef>
          </c:tx>
          <c:cat>
            <c:strRef>
              <c:f>Feuil1!$A$2:$A$3</c:f>
              <c:strCache>
                <c:ptCount val="2"/>
                <c:pt idx="0">
                  <c:v>المصاريف الالزامية </c:v>
                </c:pt>
                <c:pt idx="1">
                  <c:v>المصاريف العير الالزامية </c:v>
                </c:pt>
              </c:strCache>
            </c:strRef>
          </c:cat>
          <c:val>
            <c:numRef>
              <c:f>Feuil1!$B$2:$B$3</c:f>
              <c:numCache>
                <c:formatCode>_-* #,##0.00\ _€_-;\-* #,##0.00\ _€_-;_-* "-"??\ _€_-;_-@_-</c:formatCode>
                <c:ptCount val="2"/>
                <c:pt idx="0">
                  <c:v>60642400</c:v>
                </c:pt>
                <c:pt idx="1">
                  <c:v>20614100</c:v>
                </c:pt>
              </c:numCache>
            </c:numRef>
          </c:val>
        </c:ser>
        <c:ser>
          <c:idx val="1"/>
          <c:order val="1"/>
          <c:tx>
            <c:strRef>
              <c:f>Feuil1!$C$1</c:f>
              <c:strCache>
                <c:ptCount val="1"/>
                <c:pt idx="0">
                  <c:v>2021</c:v>
                </c:pt>
              </c:strCache>
            </c:strRef>
          </c:tx>
          <c:cat>
            <c:strRef>
              <c:f>Feuil1!$A$2:$A$3</c:f>
              <c:strCache>
                <c:ptCount val="2"/>
                <c:pt idx="0">
                  <c:v>المصاريف الالزامية </c:v>
                </c:pt>
                <c:pt idx="1">
                  <c:v>المصاريف العير الالزامية </c:v>
                </c:pt>
              </c:strCache>
            </c:strRef>
          </c:cat>
          <c:val>
            <c:numRef>
              <c:f>Feuil1!$C$2:$C$3</c:f>
              <c:numCache>
                <c:formatCode>_-* #,##0.00\ _€_-;\-* #,##0.00\ _€_-;_-* "-"??\ _€_-;_-@_-</c:formatCode>
                <c:ptCount val="2"/>
                <c:pt idx="0">
                  <c:v>66913900</c:v>
                </c:pt>
                <c:pt idx="1">
                  <c:v>9039800</c:v>
                </c:pt>
              </c:numCache>
            </c:numRef>
          </c:val>
        </c:ser>
        <c:ser>
          <c:idx val="2"/>
          <c:order val="2"/>
          <c:tx>
            <c:strRef>
              <c:f>Feuil1!$D$1</c:f>
              <c:strCache>
                <c:ptCount val="1"/>
                <c:pt idx="0">
                  <c:v>2022</c:v>
                </c:pt>
              </c:strCache>
            </c:strRef>
          </c:tx>
          <c:cat>
            <c:strRef>
              <c:f>Feuil1!$A$2:$A$3</c:f>
              <c:strCache>
                <c:ptCount val="2"/>
                <c:pt idx="0">
                  <c:v>المصاريف الالزامية </c:v>
                </c:pt>
                <c:pt idx="1">
                  <c:v>المصاريف العير الالزامية </c:v>
                </c:pt>
              </c:strCache>
            </c:strRef>
          </c:cat>
          <c:val>
            <c:numRef>
              <c:f>Feuil1!$D$2:$D$3</c:f>
              <c:numCache>
                <c:formatCode>_-* #,##0.00\ _€_-;\-* #,##0.00\ _€_-;_-* "-"??\ _€_-;_-@_-</c:formatCode>
                <c:ptCount val="2"/>
                <c:pt idx="0">
                  <c:v>65509000</c:v>
                </c:pt>
                <c:pt idx="1">
                  <c:v>15434600</c:v>
                </c:pt>
              </c:numCache>
            </c:numRef>
          </c:val>
        </c:ser>
        <c:shape val="cylinder"/>
        <c:axId val="197093248"/>
        <c:axId val="197094784"/>
        <c:axId val="0"/>
      </c:bar3DChart>
      <c:catAx>
        <c:axId val="197093248"/>
        <c:scaling>
          <c:orientation val="minMax"/>
        </c:scaling>
        <c:axPos val="b"/>
        <c:tickLblPos val="nextTo"/>
        <c:crossAx val="197094784"/>
        <c:crosses val="autoZero"/>
        <c:auto val="1"/>
        <c:lblAlgn val="ctr"/>
        <c:lblOffset val="100"/>
      </c:catAx>
      <c:valAx>
        <c:axId val="197094784"/>
        <c:scaling>
          <c:orientation val="minMax"/>
        </c:scaling>
        <c:axPos val="l"/>
        <c:majorGridlines/>
        <c:numFmt formatCode="_-* #,##0.00\ _€_-;\-* #,##0.00\ _€_-;_-* &quot;-&quot;??\ _€_-;_-@_-" sourceLinked="1"/>
        <c:tickLblPos val="nextTo"/>
        <c:crossAx val="197093248"/>
        <c:crosses val="autoZero"/>
        <c:crossBetween val="between"/>
      </c:valAx>
    </c:plotArea>
    <c:legend>
      <c:legendPos val="r"/>
      <c:layout/>
    </c:legend>
    <c:plotVisOnly val="1"/>
  </c:chart>
  <c:txPr>
    <a:bodyPr/>
    <a:lstStyle/>
    <a:p>
      <a:pPr>
        <a:defRPr sz="1800"/>
      </a:pPr>
      <a:endParaRPr lang="fr-F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C19C464-37B9-4FAC-BD5D-81FBF940EF54}" type="datetimeFigureOut">
              <a:rPr lang="fr-FR" smtClean="0"/>
              <a:pPr/>
              <a:t>21/03/2024</a:t>
            </a:fld>
            <a:endParaRPr lang="fr-FR"/>
          </a:p>
        </p:txBody>
      </p:sp>
      <p:sp>
        <p:nvSpPr>
          <p:cNvPr id="4" name="Espace réservé de l'image des diapositives 3"/>
          <p:cNvSpPr>
            <a:spLocks noGrp="1" noRot="1" noChangeAspect="1"/>
          </p:cNvSpPr>
          <p:nvPr>
            <p:ph type="sldImg" idx="2"/>
          </p:nvPr>
        </p:nvSpPr>
        <p:spPr>
          <a:xfrm>
            <a:off x="3681413" y="514350"/>
            <a:ext cx="1781175"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68F95A2-6C0D-402A-A6D3-3EFC347E4E4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681413" y="514350"/>
            <a:ext cx="1781175" cy="257175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68F95A2-6C0D-402A-A6D3-3EFC347E4E47}"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MA" dirty="0" smtClean="0"/>
              <a:t> من</a:t>
            </a:r>
            <a:endParaRPr lang="fr-FR" dirty="0"/>
          </a:p>
        </p:txBody>
      </p:sp>
      <p:sp>
        <p:nvSpPr>
          <p:cNvPr id="4" name="Espace réservé du numéro de diapositive 3"/>
          <p:cNvSpPr>
            <a:spLocks noGrp="1"/>
          </p:cNvSpPr>
          <p:nvPr>
            <p:ph type="sldNum" sz="quarter" idx="10"/>
          </p:nvPr>
        </p:nvSpPr>
        <p:spPr/>
        <p:txBody>
          <a:bodyPr/>
          <a:lstStyle/>
          <a:p>
            <a:fld id="{168F95A2-6C0D-402A-A6D3-3EFC347E4E47}" type="slidenum">
              <a:rPr lang="fr-FR" smtClean="0"/>
              <a:pPr/>
              <a:t>19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400050" y="1981200"/>
            <a:ext cx="5888736" cy="264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00050" y="4663441"/>
            <a:ext cx="5891022" cy="2531533"/>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B788984E-5446-4B2B-9DC0-AEF43141C07F}" type="datetime1">
              <a:rPr lang="fr-FR" smtClean="0"/>
              <a:pPr/>
              <a:t>21/03/2024</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7B99D45D-AA0E-45DB-8AEB-87AB1E50289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394C236-FD35-4810-B050-2216F047890B}" type="datetime1">
              <a:rPr lang="fr-FR" smtClean="0"/>
              <a:pPr/>
              <a:t>21/03/2024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99D45D-AA0E-45DB-8AEB-87AB1E50289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1320802"/>
            <a:ext cx="1543050" cy="7528102"/>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342900" y="1320802"/>
            <a:ext cx="4514850" cy="7528102"/>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F8EDBE4-D359-4EB3-8F7A-8C1B92D61A2F}" type="datetime1">
              <a:rPr lang="fr-FR" smtClean="0"/>
              <a:pPr/>
              <a:t>21/03/2024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99D45D-AA0E-45DB-8AEB-87AB1E50289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11E2B90-26BB-4579-B174-3E9191148BED}" type="datetime1">
              <a:rPr lang="fr-FR" smtClean="0"/>
              <a:pPr/>
              <a:t>21/03/2024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99D45D-AA0E-45DB-8AEB-87AB1E50289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97764" y="1901952"/>
            <a:ext cx="5829300" cy="196799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7764" y="3906737"/>
            <a:ext cx="5829300" cy="2180695"/>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5FD59575-72C3-4355-9464-C87E0582A756}" type="datetime1">
              <a:rPr lang="fr-FR" smtClean="0"/>
              <a:pPr/>
              <a:t>21/03/2024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99D45D-AA0E-45DB-8AEB-87AB1E50289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1017016"/>
            <a:ext cx="6172200" cy="1651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342900" y="2773456"/>
            <a:ext cx="3028950" cy="640588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3486150" y="2773456"/>
            <a:ext cx="3028950" cy="640588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ACB42ED-66F6-4868-A4BF-9E01F81ACD18}" type="datetime1">
              <a:rPr lang="fr-FR" smtClean="0"/>
              <a:pPr/>
              <a:t>21/03/2024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99D45D-AA0E-45DB-8AEB-87AB1E50289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1017016"/>
            <a:ext cx="6172200" cy="1651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42900" y="2679803"/>
            <a:ext cx="3030141" cy="952397"/>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3483769" y="2686317"/>
            <a:ext cx="3031331" cy="94588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42900" y="3632200"/>
            <a:ext cx="3030141" cy="5554929"/>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3483769" y="3632200"/>
            <a:ext cx="3031331" cy="5554929"/>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584FFAD-114E-45A6-B0B5-AEBE67539C99}" type="datetime1">
              <a:rPr lang="fr-FR" smtClean="0"/>
              <a:pPr/>
              <a:t>21/03/2024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B99D45D-AA0E-45DB-8AEB-87AB1E50289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1017016"/>
            <a:ext cx="6229350" cy="1651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C0EF2B9-B874-4582-97B8-586E9FF56689}" type="datetime1">
              <a:rPr lang="fr-FR" smtClean="0"/>
              <a:pPr/>
              <a:t>21/03/2024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B99D45D-AA0E-45DB-8AEB-87AB1E50289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D2BCC4A-A011-45D3-B62B-DC29FB13398C}" type="datetime1">
              <a:rPr lang="fr-FR" smtClean="0"/>
              <a:pPr/>
              <a:t>21/03/2024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B99D45D-AA0E-45DB-8AEB-87AB1E50289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14350" y="742953"/>
            <a:ext cx="2057400" cy="1678517"/>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14350" y="2421467"/>
            <a:ext cx="2057400" cy="6604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2681287" y="2421467"/>
            <a:ext cx="3833813" cy="6604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BFC62C4-1105-451C-A294-19142A1F4594}" type="datetime1">
              <a:rPr lang="fr-FR" smtClean="0"/>
              <a:pPr/>
              <a:t>21/03/2024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99D45D-AA0E-45DB-8AEB-87AB1E50289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2374315" y="1600556"/>
            <a:ext cx="3943350" cy="59436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6003101" y="7741889"/>
            <a:ext cx="116586" cy="22453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457200" y="1700106"/>
            <a:ext cx="1659636" cy="2286008"/>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457200" y="4086023"/>
            <a:ext cx="1657350" cy="3147907"/>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098D039-E87B-40A7-A481-DF0B71D28255}" type="datetime1">
              <a:rPr lang="fr-FR" smtClean="0"/>
              <a:pPr/>
              <a:t>21/03/2024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6057900" y="9181395"/>
            <a:ext cx="457200" cy="527403"/>
          </a:xfrm>
        </p:spPr>
        <p:txBody>
          <a:bodyPr/>
          <a:lstStyle/>
          <a:p>
            <a:fld id="{7B99D45D-AA0E-45DB-8AEB-87AB1E50289B}" type="slidenum">
              <a:rPr lang="fr-FR" smtClean="0"/>
              <a:pPr/>
              <a:t>‹N°›</a:t>
            </a:fld>
            <a:endParaRPr lang="fr-FR"/>
          </a:p>
        </p:txBody>
      </p:sp>
      <p:sp>
        <p:nvSpPr>
          <p:cNvPr id="3" name="Espace réservé pour une image  2"/>
          <p:cNvSpPr>
            <a:spLocks noGrp="1"/>
          </p:cNvSpPr>
          <p:nvPr>
            <p:ph type="pic" idx="1"/>
          </p:nvPr>
        </p:nvSpPr>
        <p:spPr>
          <a:xfrm rot="420000">
            <a:off x="2614345" y="1732636"/>
            <a:ext cx="3463290" cy="56794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7144" y="8401756"/>
            <a:ext cx="6872288" cy="150424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3286125" y="8984193"/>
            <a:ext cx="3571875" cy="92180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7144" y="-10319"/>
            <a:ext cx="6872288" cy="150424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3286125" y="-10318"/>
            <a:ext cx="3571875" cy="92180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342900" y="1017016"/>
            <a:ext cx="6172200" cy="1651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342900" y="2795693"/>
            <a:ext cx="6172200" cy="633984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342900" y="9181395"/>
            <a:ext cx="1600200" cy="52740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1844BBF-1765-4EE6-B8B6-E592AD31BADA}" type="datetime1">
              <a:rPr lang="fr-FR" smtClean="0"/>
              <a:pPr/>
              <a:t>21/03/2024</a:t>
            </a:fld>
            <a:endParaRPr lang="fr-FR"/>
          </a:p>
        </p:txBody>
      </p:sp>
      <p:sp>
        <p:nvSpPr>
          <p:cNvPr id="22" name="Espace réservé du pied de page 21"/>
          <p:cNvSpPr>
            <a:spLocks noGrp="1"/>
          </p:cNvSpPr>
          <p:nvPr>
            <p:ph type="ftr" sz="quarter" idx="3"/>
          </p:nvPr>
        </p:nvSpPr>
        <p:spPr>
          <a:xfrm>
            <a:off x="2000250" y="9181395"/>
            <a:ext cx="2514600" cy="52740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5943600" y="9181395"/>
            <a:ext cx="571500" cy="52740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B99D45D-AA0E-45DB-8AEB-87AB1E50289B}" type="slidenum">
              <a:rPr lang="fr-FR" smtClean="0"/>
              <a:pPr/>
              <a:t>‹N°›</a:t>
            </a:fld>
            <a:endParaRPr lang="fr-FR"/>
          </a:p>
        </p:txBody>
      </p:sp>
      <p:grpSp>
        <p:nvGrpSpPr>
          <p:cNvPr id="2" name="Groupe 1"/>
          <p:cNvGrpSpPr/>
          <p:nvPr/>
        </p:nvGrpSpPr>
        <p:grpSpPr>
          <a:xfrm>
            <a:off x="-14263" y="292367"/>
            <a:ext cx="6885411" cy="937768"/>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74" y="4238620"/>
            <a:ext cx="4000528" cy="696524"/>
          </a:xfrm>
        </p:spPr>
        <p:txBody>
          <a:bodyPr>
            <a:normAutofit fontScale="90000"/>
          </a:bodyPr>
          <a:lstStyle/>
          <a:p>
            <a:pPr algn="ctr"/>
            <a:r>
              <a:rPr lang="ar-MA"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ميزانية المواطن </a:t>
            </a:r>
            <a:r>
              <a:rPr lang="ar-MA" sz="49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r>
            <a:br>
              <a:rPr lang="ar-MA" sz="49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ar-MA" sz="49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لجماعة </a:t>
            </a:r>
            <a:r>
              <a:rPr lang="ar-MA" sz="4900" b="1" i="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الحسيمة</a:t>
            </a:r>
            <a:r>
              <a:rPr lang="ar-MA" sz="49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br>
              <a:rPr lang="ar-MA" sz="49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ar-MA" sz="49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السنة المالية </a:t>
            </a:r>
            <a:r>
              <a:rPr lang="ar-MA" sz="49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202</a:t>
            </a:r>
            <a:r>
              <a:rPr lang="ar-MA"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fr-FR"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9" name="Espace réservé du contenu 8" descr="0c7802a87850e052a59b64439f8ce50088b4513e-1.jpg"/>
          <p:cNvPicPr>
            <a:picLocks noGrp="1" noChangeAspect="1"/>
          </p:cNvPicPr>
          <p:nvPr>
            <p:ph idx="1"/>
          </p:nvPr>
        </p:nvPicPr>
        <p:blipFill>
          <a:blip r:embed="rId3"/>
          <a:stretch>
            <a:fillRect/>
          </a:stretch>
        </p:blipFill>
        <p:spPr>
          <a:xfrm>
            <a:off x="428604" y="5024438"/>
            <a:ext cx="6172200" cy="3470276"/>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1928803" y="928662"/>
            <a:ext cx="3589760" cy="1015663"/>
          </a:xfrm>
          <a:prstGeom prst="rect">
            <a:avLst/>
          </a:prstGeom>
          <a:noFill/>
        </p:spPr>
        <p:txBody>
          <a:bodyPr wrap="square" rtlCol="0">
            <a:spAutoFit/>
          </a:bodyPr>
          <a:lstStyle/>
          <a:p>
            <a:pPr algn="ctr"/>
            <a:r>
              <a:rPr lang="ar-MA" dirty="0" smtClean="0"/>
              <a:t>ا</a:t>
            </a:r>
            <a:r>
              <a:rPr lang="ar-MA" sz="1400" b="1" i="1" dirty="0" smtClean="0"/>
              <a:t>لمملكة</a:t>
            </a:r>
            <a:r>
              <a:rPr lang="ar-MA" dirty="0" smtClean="0"/>
              <a:t> </a:t>
            </a:r>
            <a:r>
              <a:rPr lang="ar-MA" sz="1400" b="1" i="1" dirty="0" smtClean="0"/>
              <a:t>المغربية </a:t>
            </a:r>
          </a:p>
          <a:p>
            <a:pPr algn="ctr"/>
            <a:r>
              <a:rPr lang="ar-MA" sz="1400" b="1" i="1" dirty="0" smtClean="0"/>
              <a:t>وزارة الداخلية </a:t>
            </a:r>
          </a:p>
          <a:p>
            <a:pPr algn="ctr"/>
            <a:r>
              <a:rPr lang="ar-MA" sz="1400" b="1" i="1" dirty="0" err="1" smtClean="0"/>
              <a:t>اقليم</a:t>
            </a:r>
            <a:r>
              <a:rPr lang="ar-MA" sz="1400" b="1" i="1" dirty="0" smtClean="0"/>
              <a:t> </a:t>
            </a:r>
            <a:r>
              <a:rPr lang="ar-MA" sz="1400" b="1" i="1" dirty="0" err="1" smtClean="0"/>
              <a:t>الحسيمة</a:t>
            </a:r>
            <a:r>
              <a:rPr lang="ar-MA" sz="1400" b="1" i="1" dirty="0" smtClean="0"/>
              <a:t> </a:t>
            </a:r>
          </a:p>
          <a:p>
            <a:pPr algn="ctr"/>
            <a:r>
              <a:rPr lang="ar-MA" sz="1400" b="1" i="1" dirty="0" smtClean="0"/>
              <a:t>جماعة </a:t>
            </a:r>
            <a:r>
              <a:rPr lang="ar-MA" sz="1400" b="1" i="1" dirty="0" err="1" smtClean="0"/>
              <a:t>الحسمية</a:t>
            </a:r>
            <a:r>
              <a:rPr lang="ar-MA" sz="1400" b="1" i="1" dirty="0" smtClean="0"/>
              <a:t> </a:t>
            </a:r>
            <a:endParaRPr lang="fr-FR" sz="1400" b="1" i="1" dirty="0"/>
          </a:p>
        </p:txBody>
      </p:sp>
      <p:pic>
        <p:nvPicPr>
          <p:cNvPr id="7" name="Image 6" descr="D:\15894530_1028208740640317_3697448580361398811_n.png"/>
          <p:cNvPicPr/>
          <p:nvPr/>
        </p:nvPicPr>
        <p:blipFill>
          <a:blip r:embed="rId4"/>
          <a:srcRect/>
          <a:stretch>
            <a:fillRect/>
          </a:stretch>
        </p:blipFill>
        <p:spPr bwMode="auto">
          <a:xfrm>
            <a:off x="3143248" y="1934747"/>
            <a:ext cx="1238250" cy="887413"/>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7B99D45D-AA0E-45DB-8AEB-87AB1E50289B}"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00042" y="1381100"/>
            <a:ext cx="6072230" cy="73581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MA" sz="5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تعــريـــف الميزانيــــــة</a:t>
            </a:r>
            <a:endParaRPr lang="fr-FR" sz="5400" b="1"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Espace réservé du numéro de diapositive 2"/>
          <p:cNvSpPr>
            <a:spLocks noGrp="1"/>
          </p:cNvSpPr>
          <p:nvPr>
            <p:ph type="sldNum" sz="quarter" idx="12"/>
          </p:nvPr>
        </p:nvSpPr>
        <p:spPr/>
        <p:txBody>
          <a:bodyPr/>
          <a:lstStyle/>
          <a:p>
            <a:fld id="{7B99D45D-AA0E-45DB-8AEB-87AB1E50289B}" type="slidenum">
              <a:rPr lang="fr-FR" smtClean="0"/>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00042" y="1809728"/>
            <a:ext cx="5857916" cy="692948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200000"/>
              </a:lnSpc>
            </a:pPr>
            <a:r>
              <a:rPr lang="ar-MA" dirty="0" smtClean="0"/>
              <a:t>حسب المادة 152 من القانون التنظيمي رقم 14-113 المتعلق بالجماعات هي ”وثيقة يقدر ويؤذن بموجبها، بالنسبة لكل سنة مالية مجموع موارد وتكاليف الجماعة“.</a:t>
            </a:r>
          </a:p>
          <a:p>
            <a:pPr algn="ctr">
              <a:lnSpc>
                <a:spcPct val="200000"/>
              </a:lnSpc>
            </a:pPr>
            <a:r>
              <a:rPr lang="ar-MA" dirty="0" smtClean="0"/>
              <a:t>كما أنها تعتبر وثيقة للتدبير، تقرر بموجبها الترخيص المسبق للالتزام بالنفقات وصرفها في حدود التقديرات المقبولة برسم السنة المالية المقبلة.</a:t>
            </a:r>
          </a:p>
          <a:p>
            <a:pPr algn="ctr">
              <a:lnSpc>
                <a:spcPct val="200000"/>
              </a:lnSpc>
            </a:pPr>
            <a:r>
              <a:rPr lang="ar-MA" dirty="0" smtClean="0"/>
              <a:t>الميزانية كذلك وثيقة للبرمجة ومخطط عمل قصير المدى يعرف التدخل المالي للجماعة ويعمل على تقييد </a:t>
            </a:r>
            <a:r>
              <a:rPr lang="ar-MA" dirty="0" err="1" smtClean="0"/>
              <a:t>الانشطة</a:t>
            </a:r>
            <a:r>
              <a:rPr lang="ar-MA" dirty="0" smtClean="0"/>
              <a:t> المالية </a:t>
            </a:r>
            <a:r>
              <a:rPr lang="ar-MA" dirty="0" err="1" smtClean="0"/>
              <a:t>الاتية</a:t>
            </a:r>
            <a:r>
              <a:rPr lang="ar-MA" dirty="0" smtClean="0"/>
              <a:t> للجماعة باستحضار </a:t>
            </a:r>
            <a:r>
              <a:rPr lang="ar-MA" dirty="0" err="1" smtClean="0"/>
              <a:t>الاهداف</a:t>
            </a:r>
            <a:r>
              <a:rPr lang="ar-MA" dirty="0" smtClean="0"/>
              <a:t> المسطرة والوسائل المتوفرة في إطار برنامج متوسط المدى </a:t>
            </a:r>
          </a:p>
          <a:p>
            <a:pPr algn="ctr">
              <a:lnSpc>
                <a:spcPct val="200000"/>
              </a:lnSpc>
            </a:pPr>
            <a:r>
              <a:rPr lang="ar-MA" dirty="0" smtClean="0"/>
              <a:t>تعتبر هذه الوثيقة </a:t>
            </a:r>
            <a:r>
              <a:rPr lang="ar-MA" dirty="0" err="1" smtClean="0"/>
              <a:t>الاكثر</a:t>
            </a:r>
            <a:r>
              <a:rPr lang="ar-MA" dirty="0" smtClean="0"/>
              <a:t> </a:t>
            </a:r>
            <a:r>
              <a:rPr lang="ar-MA" dirty="0" err="1" smtClean="0"/>
              <a:t>اهمية</a:t>
            </a:r>
            <a:r>
              <a:rPr lang="ar-MA" dirty="0" smtClean="0"/>
              <a:t> في السنة، </a:t>
            </a:r>
            <a:r>
              <a:rPr lang="ar-MA" dirty="0" err="1" smtClean="0"/>
              <a:t>لانها</a:t>
            </a:r>
            <a:r>
              <a:rPr lang="ar-MA" dirty="0" smtClean="0"/>
              <a:t> ترهن أداء الجماعة اتجاه الساكنة.</a:t>
            </a:r>
          </a:p>
        </p:txBody>
      </p:sp>
      <p:sp>
        <p:nvSpPr>
          <p:cNvPr id="3" name="Espace réservé du numéro de diapositive 2"/>
          <p:cNvSpPr>
            <a:spLocks noGrp="1"/>
          </p:cNvSpPr>
          <p:nvPr>
            <p:ph type="sldNum" sz="quarter" idx="12"/>
          </p:nvPr>
        </p:nvSpPr>
        <p:spPr/>
        <p:txBody>
          <a:bodyPr/>
          <a:lstStyle/>
          <a:p>
            <a:fld id="{7B99D45D-AA0E-45DB-8AEB-87AB1E50289B}"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714356" y="1738290"/>
            <a:ext cx="5643602" cy="692948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MA" sz="5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النصــوص </a:t>
            </a:r>
            <a:r>
              <a:rPr lang="ar-MA" sz="54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المؤطــــرة</a:t>
            </a:r>
            <a:r>
              <a:rPr lang="ar-MA" sz="5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لعملية إعداد الميزانيـــــة</a:t>
            </a:r>
            <a:endParaRPr lang="fr-FR" sz="5400" b="1"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Espace réservé du numéro de diapositive 2"/>
          <p:cNvSpPr>
            <a:spLocks noGrp="1"/>
          </p:cNvSpPr>
          <p:nvPr>
            <p:ph type="sldNum" sz="quarter" idx="12"/>
          </p:nvPr>
        </p:nvSpPr>
        <p:spPr/>
        <p:txBody>
          <a:bodyPr/>
          <a:lstStyle/>
          <a:p>
            <a:fld id="{7B99D45D-AA0E-45DB-8AEB-87AB1E50289B}"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1381100"/>
            <a:ext cx="6229350" cy="1714512"/>
          </a:xfrm>
          <a:ln/>
        </p:spPr>
        <p:style>
          <a:lnRef idx="2">
            <a:schemeClr val="accent2"/>
          </a:lnRef>
          <a:fillRef idx="1">
            <a:schemeClr val="lt1"/>
          </a:fillRef>
          <a:effectRef idx="0">
            <a:schemeClr val="accent2"/>
          </a:effectRef>
          <a:fontRef idx="minor">
            <a:schemeClr val="dk1"/>
          </a:fontRef>
        </p:style>
        <p:txBody>
          <a:bodyPr>
            <a:normAutofit/>
          </a:bodyPr>
          <a:lstStyle/>
          <a:p>
            <a:pPr algn="ctr" rtl="1"/>
            <a:r>
              <a:rPr lang="ar-MA"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تخضع المالية الجماعية إلى مقتضيات دستورية وتشريعية وتنظيمية تشكل في مجملها ترسانة قانونية متكاملة وضابطة لتدابيرها المالية </a:t>
            </a:r>
            <a:r>
              <a:rPr lang="ar-MA" sz="24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والجبائية</a:t>
            </a:r>
            <a:r>
              <a:rPr lang="ar-MA"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ar-MA" sz="24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والمحاسباتية</a:t>
            </a:r>
            <a:r>
              <a:rPr lang="ar-MA"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r>
            <a:br>
              <a:rPr lang="ar-MA"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endParaRPr lang="fr-FR"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4" name="Rectangle 3"/>
          <p:cNvSpPr/>
          <p:nvPr/>
        </p:nvSpPr>
        <p:spPr>
          <a:xfrm>
            <a:off x="2583517" y="3520482"/>
            <a:ext cx="1982010"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rtl="0"/>
            <a:r>
              <a:rPr lang="ar-MA" sz="3200" b="1" dirty="0" smtClean="0"/>
              <a:t>القوانيــــن</a:t>
            </a:r>
            <a:endParaRPr lang="fr-FR" sz="3200" dirty="0"/>
          </a:p>
        </p:txBody>
      </p:sp>
      <p:sp>
        <p:nvSpPr>
          <p:cNvPr id="5" name="Ellipse 4"/>
          <p:cNvSpPr/>
          <p:nvPr/>
        </p:nvSpPr>
        <p:spPr>
          <a:xfrm>
            <a:off x="4660354" y="4398294"/>
            <a:ext cx="2054794" cy="1096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smtClean="0"/>
              <a:t>القانون </a:t>
            </a:r>
            <a:r>
              <a:rPr lang="ar-SA" dirty="0"/>
              <a:t>التنظيمي </a:t>
            </a:r>
            <a:r>
              <a:rPr lang="ar-MA" dirty="0" smtClean="0"/>
              <a:t> </a:t>
            </a:r>
            <a:r>
              <a:rPr lang="ar-SA" dirty="0" smtClean="0"/>
              <a:t>رقم</a:t>
            </a:r>
            <a:r>
              <a:rPr lang="fr-FR" dirty="0" smtClean="0"/>
              <a:t> 223.21 </a:t>
            </a:r>
            <a:r>
              <a:rPr lang="ar-SA" sz="1600" dirty="0" smtClean="0"/>
              <a:t>المتعلق</a:t>
            </a:r>
            <a:r>
              <a:rPr lang="ar-MA" sz="1600" dirty="0" smtClean="0"/>
              <a:t> </a:t>
            </a:r>
            <a:r>
              <a:rPr lang="ar-MA" sz="1600" dirty="0" smtClean="0"/>
              <a:t>ب</a:t>
            </a:r>
            <a:r>
              <a:rPr lang="ar-SA" sz="1600" dirty="0" smtClean="0"/>
              <a:t>الجماعات</a:t>
            </a:r>
            <a:endParaRPr lang="fr-FR" sz="1600" dirty="0"/>
          </a:p>
        </p:txBody>
      </p:sp>
      <p:sp>
        <p:nvSpPr>
          <p:cNvPr id="6" name="Ellipse 5"/>
          <p:cNvSpPr/>
          <p:nvPr/>
        </p:nvSpPr>
        <p:spPr>
          <a:xfrm>
            <a:off x="116632" y="4329312"/>
            <a:ext cx="2232248" cy="115212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ar-SA" dirty="0" smtClean="0"/>
              <a:t>القانون </a:t>
            </a:r>
            <a:r>
              <a:rPr lang="ar-SA" dirty="0" smtClean="0"/>
              <a:t>رقم</a:t>
            </a:r>
            <a:endParaRPr lang="ar-MA" dirty="0" smtClean="0"/>
          </a:p>
          <a:p>
            <a:pPr algn="ctr" rtl="1"/>
            <a:r>
              <a:rPr lang="fr-FR" dirty="0" smtClean="0"/>
              <a:t> </a:t>
            </a:r>
            <a:r>
              <a:rPr lang="fr-FR" dirty="0"/>
              <a:t>47.06 </a:t>
            </a:r>
            <a:r>
              <a:rPr lang="ar-SA" dirty="0"/>
              <a:t>المتعلق بجبايات </a:t>
            </a:r>
            <a:r>
              <a:rPr lang="ar-SA" dirty="0" smtClean="0"/>
              <a:t>الجماعات</a:t>
            </a:r>
            <a:r>
              <a:rPr lang="ar-MA" dirty="0" smtClean="0"/>
              <a:t> </a:t>
            </a:r>
            <a:r>
              <a:rPr lang="ar-SA" dirty="0" smtClean="0"/>
              <a:t>المحلية</a:t>
            </a:r>
            <a:endParaRPr lang="fr-FR" dirty="0"/>
          </a:p>
        </p:txBody>
      </p:sp>
      <p:sp>
        <p:nvSpPr>
          <p:cNvPr id="7" name="Ellipse 6"/>
          <p:cNvSpPr/>
          <p:nvPr/>
        </p:nvSpPr>
        <p:spPr>
          <a:xfrm>
            <a:off x="2432671" y="4356942"/>
            <a:ext cx="2132856" cy="131043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r>
              <a:rPr lang="ar-SA" dirty="0" smtClean="0"/>
              <a:t>القانون </a:t>
            </a:r>
            <a:r>
              <a:rPr lang="ar-SA" dirty="0"/>
              <a:t>رقم</a:t>
            </a:r>
            <a:r>
              <a:rPr lang="fr-FR" dirty="0"/>
              <a:t> </a:t>
            </a:r>
            <a:r>
              <a:rPr lang="fr-FR" dirty="0" smtClean="0"/>
              <a:t>47.06 </a:t>
            </a:r>
            <a:endParaRPr lang="ar-MA" dirty="0" smtClean="0"/>
          </a:p>
          <a:p>
            <a:pPr algn="ctr" rtl="0"/>
            <a:r>
              <a:rPr lang="ar-SA" dirty="0" smtClean="0"/>
              <a:t>المتعلق </a:t>
            </a:r>
            <a:r>
              <a:rPr lang="ar-SA" dirty="0"/>
              <a:t>بجبايات الجماعات </a:t>
            </a:r>
            <a:r>
              <a:rPr lang="ar-SA" dirty="0" smtClean="0"/>
              <a:t>المحلية</a:t>
            </a:r>
            <a:endParaRPr lang="fr-FR" dirty="0"/>
          </a:p>
        </p:txBody>
      </p:sp>
      <p:sp>
        <p:nvSpPr>
          <p:cNvPr id="8" name="Ellipse 7"/>
          <p:cNvSpPr/>
          <p:nvPr/>
        </p:nvSpPr>
        <p:spPr>
          <a:xfrm>
            <a:off x="3717033" y="5721845"/>
            <a:ext cx="2856707" cy="144244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MA" dirty="0"/>
              <a:t>ا</a:t>
            </a:r>
            <a:r>
              <a:rPr lang="ar-SA" dirty="0" smtClean="0"/>
              <a:t>لقانون </a:t>
            </a:r>
            <a:r>
              <a:rPr lang="ar-SA" dirty="0"/>
              <a:t>رقم</a:t>
            </a:r>
            <a:r>
              <a:rPr lang="fr-FR" dirty="0"/>
              <a:t> 92.11 </a:t>
            </a:r>
            <a:r>
              <a:rPr lang="ar-SA" dirty="0"/>
              <a:t>المتعلق بتحديد مسؤولية الآمرين بالصرف </a:t>
            </a:r>
            <a:r>
              <a:rPr lang="ar-MA" dirty="0" smtClean="0"/>
              <a:t>و</a:t>
            </a:r>
            <a:r>
              <a:rPr lang="ar-SA" dirty="0" smtClean="0"/>
              <a:t>المراقبين لمحاسبين العموميين</a:t>
            </a:r>
            <a:endParaRPr lang="fr-FR" dirty="0"/>
          </a:p>
        </p:txBody>
      </p:sp>
      <p:sp>
        <p:nvSpPr>
          <p:cNvPr id="9" name="Ellipse 8"/>
          <p:cNvSpPr/>
          <p:nvPr/>
        </p:nvSpPr>
        <p:spPr>
          <a:xfrm>
            <a:off x="487053" y="5671145"/>
            <a:ext cx="2982094" cy="151216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dirty="0" smtClean="0"/>
              <a:t>القانون </a:t>
            </a:r>
            <a:r>
              <a:rPr lang="ar-SA" dirty="0"/>
              <a:t>رقم</a:t>
            </a:r>
            <a:r>
              <a:rPr lang="fr-FR" dirty="0"/>
              <a:t> </a:t>
            </a:r>
            <a:r>
              <a:rPr lang="fr-FR" dirty="0" smtClean="0"/>
              <a:t>32.23 </a:t>
            </a:r>
            <a:r>
              <a:rPr lang="ar-SA" dirty="0" smtClean="0"/>
              <a:t>المتعلق بالحق </a:t>
            </a:r>
            <a:r>
              <a:rPr lang="ar-SA" dirty="0"/>
              <a:t>في </a:t>
            </a:r>
            <a:r>
              <a:rPr lang="ar-SA" dirty="0" smtClean="0"/>
              <a:t>الحصول </a:t>
            </a:r>
            <a:r>
              <a:rPr lang="ar-SA" dirty="0"/>
              <a:t>على </a:t>
            </a:r>
            <a:r>
              <a:rPr lang="ar-SA" dirty="0" smtClean="0"/>
              <a:t>المعلومات</a:t>
            </a:r>
            <a:endParaRPr lang="fr-FR" dirty="0"/>
          </a:p>
        </p:txBody>
      </p:sp>
      <p:sp>
        <p:nvSpPr>
          <p:cNvPr id="10" name="Espace réservé du numéro de diapositive 9"/>
          <p:cNvSpPr>
            <a:spLocks noGrp="1"/>
          </p:cNvSpPr>
          <p:nvPr>
            <p:ph type="sldNum" sz="quarter" idx="12"/>
          </p:nvPr>
        </p:nvSpPr>
        <p:spPr/>
        <p:txBody>
          <a:bodyPr/>
          <a:lstStyle/>
          <a:p>
            <a:fld id="{7B99D45D-AA0E-45DB-8AEB-87AB1E50289B}" type="slidenum">
              <a:rPr lang="fr-FR" smtClean="0"/>
              <a:pPr/>
              <a:t>13</a:t>
            </a:fld>
            <a:endParaRPr lang="fr-FR"/>
          </a:p>
        </p:txBody>
      </p:sp>
      <p:sp>
        <p:nvSpPr>
          <p:cNvPr id="11" name="Ellipse 10"/>
          <p:cNvSpPr/>
          <p:nvPr/>
        </p:nvSpPr>
        <p:spPr>
          <a:xfrm>
            <a:off x="1978100" y="7164288"/>
            <a:ext cx="2891061" cy="136815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SA" dirty="0" smtClean="0"/>
              <a:t>القانون </a:t>
            </a:r>
            <a:r>
              <a:rPr lang="ar-SA" dirty="0"/>
              <a:t>رقم</a:t>
            </a:r>
            <a:r>
              <a:rPr lang="fr-FR" dirty="0"/>
              <a:t> 32.23 </a:t>
            </a:r>
            <a:r>
              <a:rPr lang="ar-SA" dirty="0"/>
              <a:t>المتعلق بالحق في الحصول على </a:t>
            </a:r>
            <a:r>
              <a:rPr lang="ar-SA" dirty="0" smtClean="0"/>
              <a:t>المعلومات</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0888" y="1187626"/>
            <a:ext cx="1982010"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ar-MA" sz="3200" b="1" dirty="0" smtClean="0"/>
              <a:t>المراسيم</a:t>
            </a:r>
            <a:endParaRPr lang="fr-FR" sz="3200" dirty="0"/>
          </a:p>
        </p:txBody>
      </p:sp>
      <p:sp>
        <p:nvSpPr>
          <p:cNvPr id="3" name="Rectangle 2"/>
          <p:cNvSpPr/>
          <p:nvPr/>
        </p:nvSpPr>
        <p:spPr>
          <a:xfrm>
            <a:off x="3593182" y="1907704"/>
            <a:ext cx="278814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t>مرسوم رقم</a:t>
            </a:r>
            <a:r>
              <a:rPr lang="fr-FR" dirty="0"/>
              <a:t> 1.21.152 </a:t>
            </a:r>
            <a:r>
              <a:rPr lang="ar-SA" dirty="0"/>
              <a:t>صادر بتاريخ</a:t>
            </a:r>
            <a:r>
              <a:rPr lang="fr-FR" dirty="0"/>
              <a:t> 13 </a:t>
            </a:r>
            <a:r>
              <a:rPr lang="ar-SA" dirty="0"/>
              <a:t>نونبر</a:t>
            </a:r>
            <a:r>
              <a:rPr lang="fr-FR" dirty="0"/>
              <a:t> 1121 </a:t>
            </a:r>
            <a:r>
              <a:rPr lang="ar-SA" dirty="0"/>
              <a:t>بسن نظام للمحاسبة العمومية للجماعات ومؤسسات التعاون بين الجماعات</a:t>
            </a:r>
            <a:endParaRPr lang="fr-FR" sz="1600" dirty="0"/>
          </a:p>
        </p:txBody>
      </p:sp>
      <p:sp>
        <p:nvSpPr>
          <p:cNvPr id="4" name="Rectangle 3"/>
          <p:cNvSpPr/>
          <p:nvPr/>
        </p:nvSpPr>
        <p:spPr>
          <a:xfrm>
            <a:off x="498294" y="1907704"/>
            <a:ext cx="278814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dirty="0"/>
              <a:t>مرسوم رقم</a:t>
            </a:r>
            <a:r>
              <a:rPr lang="fr-FR" sz="1600" dirty="0"/>
              <a:t> 1.21.312 </a:t>
            </a:r>
            <a:r>
              <a:rPr lang="ar-SA" sz="1600" dirty="0"/>
              <a:t>صادر في</a:t>
            </a:r>
            <a:r>
              <a:rPr lang="fr-FR" sz="1600" dirty="0"/>
              <a:t> 3 </a:t>
            </a:r>
            <a:r>
              <a:rPr lang="ar-SA" sz="1600" dirty="0"/>
              <a:t>يوليوز</a:t>
            </a:r>
            <a:r>
              <a:rPr lang="fr-FR" sz="1600" dirty="0"/>
              <a:t> 1121 </a:t>
            </a:r>
            <a:r>
              <a:rPr lang="ar-SA" sz="1600" dirty="0"/>
              <a:t>بتحديد الحد الأدنى لحصة التنشيط المحلي المخصصة للمقاطعات</a:t>
            </a:r>
            <a:endParaRPr lang="fr-FR" sz="1600" dirty="0"/>
          </a:p>
        </p:txBody>
      </p:sp>
      <p:sp>
        <p:nvSpPr>
          <p:cNvPr id="5" name="Rectangle 4"/>
          <p:cNvSpPr/>
          <p:nvPr/>
        </p:nvSpPr>
        <p:spPr>
          <a:xfrm>
            <a:off x="3581350" y="3498751"/>
            <a:ext cx="278814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t>مرسوم رقم</a:t>
            </a:r>
            <a:r>
              <a:rPr lang="fr-FR" dirty="0"/>
              <a:t> 1.21.119 </a:t>
            </a:r>
            <a:r>
              <a:rPr lang="ar-SA" dirty="0"/>
              <a:t>صادر في</a:t>
            </a:r>
            <a:r>
              <a:rPr lang="fr-FR" dirty="0"/>
              <a:t> 1 </a:t>
            </a:r>
            <a:r>
              <a:rPr lang="ar-SA" dirty="0"/>
              <a:t>يونيو</a:t>
            </a:r>
            <a:r>
              <a:rPr lang="fr-FR" dirty="0"/>
              <a:t> 1121 </a:t>
            </a:r>
            <a:r>
              <a:rPr lang="ar-SA" dirty="0"/>
              <a:t>بتحديد القواعد الت يخضع لها عمليات </a:t>
            </a:r>
            <a:r>
              <a:rPr lang="ar-SA" dirty="0" err="1"/>
              <a:t>الاقتراضات</a:t>
            </a:r>
            <a:r>
              <a:rPr lang="ar-SA" dirty="0"/>
              <a:t> التي تقوم بها الجماعة.</a:t>
            </a:r>
            <a:endParaRPr lang="fr-FR" dirty="0"/>
          </a:p>
        </p:txBody>
      </p:sp>
      <p:sp>
        <p:nvSpPr>
          <p:cNvPr id="6" name="Rectangle 5"/>
          <p:cNvSpPr/>
          <p:nvPr/>
        </p:nvSpPr>
        <p:spPr>
          <a:xfrm>
            <a:off x="525728" y="3498751"/>
            <a:ext cx="278814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t>مرسوم رقم</a:t>
            </a:r>
            <a:r>
              <a:rPr lang="fr-FR" dirty="0"/>
              <a:t> 1.21.113 </a:t>
            </a:r>
            <a:r>
              <a:rPr lang="ar-SA" dirty="0"/>
              <a:t>صادر</a:t>
            </a:r>
            <a:r>
              <a:rPr lang="ar-MA" dirty="0"/>
              <a:t> </a:t>
            </a:r>
            <a:r>
              <a:rPr lang="ar-SA" dirty="0"/>
              <a:t>في</a:t>
            </a:r>
            <a:r>
              <a:rPr lang="fr-FR" dirty="0"/>
              <a:t> 11 </a:t>
            </a:r>
            <a:r>
              <a:rPr lang="ar-SA" dirty="0"/>
              <a:t>يونيو</a:t>
            </a:r>
            <a:r>
              <a:rPr lang="fr-FR" dirty="0"/>
              <a:t> 1121 </a:t>
            </a:r>
            <a:r>
              <a:rPr lang="ar-SA" dirty="0"/>
              <a:t>بتحديد كيفيات إدراج توازنات ميزانية الجماعة والميزانيات الملحقة والحسابات الخصوصية في بيان </a:t>
            </a:r>
            <a:r>
              <a:rPr lang="ar-SA" dirty="0" smtClean="0"/>
              <a:t>مجمع</a:t>
            </a:r>
            <a:r>
              <a:rPr lang="ar-MA" dirty="0" smtClean="0"/>
              <a:t>.</a:t>
            </a:r>
            <a:endParaRPr lang="fr-FR" dirty="0"/>
          </a:p>
        </p:txBody>
      </p:sp>
      <p:sp>
        <p:nvSpPr>
          <p:cNvPr id="7" name="Rectangle 6"/>
          <p:cNvSpPr/>
          <p:nvPr/>
        </p:nvSpPr>
        <p:spPr>
          <a:xfrm>
            <a:off x="3575223" y="5076056"/>
            <a:ext cx="2788146" cy="1800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t>مرسوم رقم</a:t>
            </a:r>
            <a:r>
              <a:rPr lang="fr-FR" dirty="0"/>
              <a:t> 1.21.111 </a:t>
            </a:r>
            <a:r>
              <a:rPr lang="ar-SA" dirty="0"/>
              <a:t>صادر</a:t>
            </a:r>
            <a:r>
              <a:rPr lang="ar-MA" dirty="0"/>
              <a:t> </a:t>
            </a:r>
            <a:r>
              <a:rPr lang="ar-SA" dirty="0"/>
              <a:t>في</a:t>
            </a:r>
            <a:r>
              <a:rPr lang="fr-FR" dirty="0"/>
              <a:t> 11 </a:t>
            </a:r>
            <a:r>
              <a:rPr lang="ar-SA" dirty="0"/>
              <a:t>يونيو</a:t>
            </a:r>
            <a:r>
              <a:rPr lang="fr-FR" dirty="0"/>
              <a:t> 1121 </a:t>
            </a:r>
            <a:r>
              <a:rPr lang="ar-SA" dirty="0"/>
              <a:t>بتحديد طبيعة وكيفيات إعداد ونشر المعلومات والمعطيات المضمنة في القوائم لمحاسبية والمالية لمنصوص عليها في المادة</a:t>
            </a:r>
            <a:r>
              <a:rPr lang="fr-FR" dirty="0"/>
              <a:t> 115 </a:t>
            </a:r>
            <a:r>
              <a:rPr lang="ar-SA" dirty="0"/>
              <a:t>من القانون التنظيمي  </a:t>
            </a:r>
            <a:r>
              <a:rPr lang="fr-FR" dirty="0"/>
              <a:t>223.21  </a:t>
            </a:r>
            <a:r>
              <a:rPr lang="ar-SA" dirty="0"/>
              <a:t>المتعلق بالجماعات</a:t>
            </a:r>
            <a:endParaRPr lang="fr-FR" dirty="0"/>
          </a:p>
        </p:txBody>
      </p:sp>
      <p:sp>
        <p:nvSpPr>
          <p:cNvPr id="8" name="Rectangle 7"/>
          <p:cNvSpPr/>
          <p:nvPr/>
        </p:nvSpPr>
        <p:spPr>
          <a:xfrm>
            <a:off x="525728" y="5076055"/>
            <a:ext cx="2788146" cy="1800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t>مرسوم رقم</a:t>
            </a:r>
            <a:r>
              <a:rPr lang="fr-FR" dirty="0"/>
              <a:t> 1.21.123 </a:t>
            </a:r>
            <a:r>
              <a:rPr lang="ar-SA" dirty="0"/>
              <a:t>صادر في</a:t>
            </a:r>
            <a:r>
              <a:rPr lang="fr-FR" dirty="0"/>
              <a:t> 11 </a:t>
            </a:r>
            <a:r>
              <a:rPr lang="ar-SA" dirty="0"/>
              <a:t>يونيو</a:t>
            </a:r>
            <a:r>
              <a:rPr lang="fr-FR" dirty="0"/>
              <a:t>1121 </a:t>
            </a:r>
            <a:r>
              <a:rPr lang="ar-SA" dirty="0"/>
              <a:t>بتحديد كيفيات إيداع أموال الجماعة لدى الخزينة العامة للمملكة</a:t>
            </a:r>
            <a:endParaRPr lang="fr-FR" dirty="0"/>
          </a:p>
        </p:txBody>
      </p:sp>
      <p:sp>
        <p:nvSpPr>
          <p:cNvPr id="9" name="Rectangle 8"/>
          <p:cNvSpPr/>
          <p:nvPr/>
        </p:nvSpPr>
        <p:spPr>
          <a:xfrm>
            <a:off x="3555379" y="7028655"/>
            <a:ext cx="2788146" cy="1800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t>مرسوم رقم</a:t>
            </a:r>
            <a:r>
              <a:rPr lang="fr-FR" dirty="0"/>
              <a:t> 1.21.121 </a:t>
            </a:r>
            <a:r>
              <a:rPr lang="ar-SA" dirty="0"/>
              <a:t>صادر في</a:t>
            </a:r>
            <a:r>
              <a:rPr lang="fr-FR" dirty="0"/>
              <a:t> 11 </a:t>
            </a:r>
            <a:r>
              <a:rPr lang="ar-SA" dirty="0"/>
              <a:t>يونيو</a:t>
            </a:r>
            <a:r>
              <a:rPr lang="fr-FR" dirty="0"/>
              <a:t> 1121 </a:t>
            </a:r>
            <a:r>
              <a:rPr lang="ar-SA" dirty="0"/>
              <a:t>بتحديد كيفيات وشروط حصر النتيجة العامة لميزانية الجماعة.</a:t>
            </a:r>
            <a:endParaRPr lang="fr-FR" dirty="0"/>
          </a:p>
        </p:txBody>
      </p:sp>
      <p:sp>
        <p:nvSpPr>
          <p:cNvPr id="10" name="Rectangle 9"/>
          <p:cNvSpPr/>
          <p:nvPr/>
        </p:nvSpPr>
        <p:spPr>
          <a:xfrm>
            <a:off x="498294" y="7028654"/>
            <a:ext cx="2788146" cy="1800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t>مرسوم رقم</a:t>
            </a:r>
            <a:r>
              <a:rPr lang="fr-FR" dirty="0"/>
              <a:t> 1.21.122 </a:t>
            </a:r>
            <a:r>
              <a:rPr lang="ar-SA" dirty="0"/>
              <a:t>صادر في</a:t>
            </a:r>
            <a:r>
              <a:rPr lang="fr-FR" dirty="0"/>
              <a:t> 11 </a:t>
            </a:r>
            <a:r>
              <a:rPr lang="ar-SA" dirty="0"/>
              <a:t>يونيو</a:t>
            </a:r>
            <a:r>
              <a:rPr lang="fr-FR" dirty="0"/>
              <a:t> 1121 </a:t>
            </a:r>
            <a:r>
              <a:rPr lang="ar-SA" dirty="0"/>
              <a:t>بتحديد كيفيات منح التسبيقات المالية من طرف الدولة </a:t>
            </a:r>
            <a:r>
              <a:rPr lang="ar-SA" dirty="0" smtClean="0"/>
              <a:t>لفائدة</a:t>
            </a:r>
            <a:r>
              <a:rPr lang="ar-MA" dirty="0" smtClean="0"/>
              <a:t> </a:t>
            </a:r>
            <a:r>
              <a:rPr lang="ar-SA" dirty="0" smtClean="0"/>
              <a:t>الجماعة </a:t>
            </a:r>
            <a:r>
              <a:rPr lang="ar-SA" dirty="0"/>
              <a:t>و تسديدها</a:t>
            </a:r>
            <a:endParaRPr lang="fr-FR" dirty="0"/>
          </a:p>
        </p:txBody>
      </p:sp>
      <p:sp>
        <p:nvSpPr>
          <p:cNvPr id="11" name="Espace réservé du numéro de diapositive 10"/>
          <p:cNvSpPr>
            <a:spLocks noGrp="1"/>
          </p:cNvSpPr>
          <p:nvPr>
            <p:ph type="sldNum" sz="quarter" idx="12"/>
          </p:nvPr>
        </p:nvSpPr>
        <p:spPr/>
        <p:txBody>
          <a:bodyPr/>
          <a:lstStyle/>
          <a:p>
            <a:fld id="{7B99D45D-AA0E-45DB-8AEB-87AB1E50289B}" type="slidenum">
              <a:rPr lang="fr-FR" smtClean="0"/>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1224" y="1907704"/>
            <a:ext cx="278814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t>مرسوم رقم</a:t>
            </a:r>
            <a:r>
              <a:rPr lang="fr-FR" dirty="0"/>
              <a:t> 1.29.323 </a:t>
            </a:r>
            <a:r>
              <a:rPr lang="ar-SA" dirty="0"/>
              <a:t>صادر بتاريخ</a:t>
            </a:r>
            <a:r>
              <a:rPr lang="fr-FR" dirty="0"/>
              <a:t> 11 </a:t>
            </a:r>
            <a:r>
              <a:rPr lang="ar-SA" dirty="0"/>
              <a:t>يونيو</a:t>
            </a:r>
            <a:r>
              <a:rPr lang="fr-FR" dirty="0"/>
              <a:t> 1129 </a:t>
            </a:r>
            <a:r>
              <a:rPr lang="ar-SA" dirty="0"/>
              <a:t>بتحديد إجراءات ترحيلا لاعتمادات المفتوحة في ميزانية الجماعة</a:t>
            </a:r>
            <a:endParaRPr lang="fr-FR" sz="1600" dirty="0"/>
          </a:p>
        </p:txBody>
      </p:sp>
      <p:sp>
        <p:nvSpPr>
          <p:cNvPr id="3" name="Rectangle 2"/>
          <p:cNvSpPr/>
          <p:nvPr/>
        </p:nvSpPr>
        <p:spPr>
          <a:xfrm>
            <a:off x="476672" y="1898576"/>
            <a:ext cx="278814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t>مرسوم رقم</a:t>
            </a:r>
            <a:r>
              <a:rPr lang="fr-FR" dirty="0"/>
              <a:t> 1.29.321 </a:t>
            </a:r>
            <a:r>
              <a:rPr lang="ar-SA" dirty="0"/>
              <a:t>صادر بتاريخ</a:t>
            </a:r>
            <a:r>
              <a:rPr lang="fr-FR" dirty="0"/>
              <a:t> 11 </a:t>
            </a:r>
            <a:r>
              <a:rPr lang="ar-SA" dirty="0"/>
              <a:t>يونيو</a:t>
            </a:r>
            <a:r>
              <a:rPr lang="fr-FR" dirty="0"/>
              <a:t> 1129 </a:t>
            </a:r>
            <a:r>
              <a:rPr lang="ar-SA" dirty="0"/>
              <a:t>بتحديد شروط وكيفيات تحويل الاعتمادات المفتوحة في ميزانية الجماعة</a:t>
            </a:r>
            <a:endParaRPr lang="fr-FR" sz="1600" dirty="0"/>
          </a:p>
        </p:txBody>
      </p:sp>
      <p:sp>
        <p:nvSpPr>
          <p:cNvPr id="4" name="Rectangle 3"/>
          <p:cNvSpPr/>
          <p:nvPr/>
        </p:nvSpPr>
        <p:spPr>
          <a:xfrm>
            <a:off x="3512046" y="3563888"/>
            <a:ext cx="278814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t>مرسوم رقم</a:t>
            </a:r>
            <a:r>
              <a:rPr lang="fr-FR" dirty="0"/>
              <a:t> 1.29.329 </a:t>
            </a:r>
            <a:r>
              <a:rPr lang="ar-SA" dirty="0"/>
              <a:t>صادر بتاريخ</a:t>
            </a:r>
            <a:r>
              <a:rPr lang="fr-FR" dirty="0"/>
              <a:t> 11 </a:t>
            </a:r>
            <a:r>
              <a:rPr lang="ar-SA" dirty="0"/>
              <a:t>يونيو</a:t>
            </a:r>
            <a:r>
              <a:rPr lang="fr-FR" dirty="0"/>
              <a:t> 1129 </a:t>
            </a:r>
            <a:r>
              <a:rPr lang="ar-SA" dirty="0"/>
              <a:t>بتحديد قائمة الوثائق الواجب إرفاقها بميزانية الجماعة المعروضة على لجنة الميزانية والشؤون المالية والبرمجة</a:t>
            </a:r>
            <a:endParaRPr lang="fr-FR" sz="1600" dirty="0"/>
          </a:p>
        </p:txBody>
      </p:sp>
      <p:sp>
        <p:nvSpPr>
          <p:cNvPr id="5" name="Rectangle 4"/>
          <p:cNvSpPr/>
          <p:nvPr/>
        </p:nvSpPr>
        <p:spPr>
          <a:xfrm>
            <a:off x="476672" y="3563888"/>
            <a:ext cx="278814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dirty="0" smtClean="0"/>
              <a:t>.</a:t>
            </a:r>
            <a:r>
              <a:rPr lang="ar-SA" dirty="0"/>
              <a:t>مرسوم رقم</a:t>
            </a:r>
            <a:r>
              <a:rPr lang="fr-FR" dirty="0"/>
              <a:t> 1.29.311 </a:t>
            </a:r>
            <a:r>
              <a:rPr lang="ar-SA" dirty="0"/>
              <a:t>صادر بتاريخ</a:t>
            </a:r>
            <a:r>
              <a:rPr lang="fr-FR" dirty="0"/>
              <a:t> 11 </a:t>
            </a:r>
            <a:r>
              <a:rPr lang="ar-SA" dirty="0"/>
              <a:t>يونيو</a:t>
            </a:r>
            <a:r>
              <a:rPr lang="fr-FR" dirty="0"/>
              <a:t> 1129 </a:t>
            </a:r>
            <a:r>
              <a:rPr lang="ar-SA" dirty="0"/>
              <a:t>بتحديد مضمون البرمجة الممتدة على ثلاث سنوات </a:t>
            </a:r>
            <a:r>
              <a:rPr lang="ar-SA" dirty="0" smtClean="0"/>
              <a:t>الخاصة</a:t>
            </a:r>
            <a:r>
              <a:rPr lang="ar-MA" dirty="0" smtClean="0"/>
              <a:t> </a:t>
            </a:r>
            <a:r>
              <a:rPr lang="ar-SA" dirty="0" smtClean="0"/>
              <a:t>بميزانية </a:t>
            </a:r>
            <a:r>
              <a:rPr lang="ar-SA" dirty="0"/>
              <a:t>الجماعة وكيفيات </a:t>
            </a:r>
            <a:r>
              <a:rPr lang="ar-SA" dirty="0" smtClean="0"/>
              <a:t>إعدادها</a:t>
            </a:r>
            <a:r>
              <a:rPr lang="ar-MA" dirty="0" smtClean="0"/>
              <a:t>.</a:t>
            </a:r>
            <a:endParaRPr lang="fr-FR" sz="1600" dirty="0"/>
          </a:p>
        </p:txBody>
      </p:sp>
      <p:sp>
        <p:nvSpPr>
          <p:cNvPr id="6" name="Rectangle 5"/>
          <p:cNvSpPr/>
          <p:nvPr/>
        </p:nvSpPr>
        <p:spPr>
          <a:xfrm>
            <a:off x="1988840" y="5436096"/>
            <a:ext cx="2788146" cy="1255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dirty="0" smtClean="0"/>
              <a:t>.</a:t>
            </a:r>
            <a:r>
              <a:rPr lang="ar-SA" dirty="0"/>
              <a:t>مرسوم رقم</a:t>
            </a:r>
            <a:r>
              <a:rPr lang="fr-FR" dirty="0"/>
              <a:t> 1.21.311 </a:t>
            </a:r>
            <a:r>
              <a:rPr lang="ar-SA" dirty="0"/>
              <a:t>صادر في</a:t>
            </a:r>
            <a:r>
              <a:rPr lang="fr-FR" dirty="0"/>
              <a:t> 11 </a:t>
            </a:r>
            <a:r>
              <a:rPr lang="ar-SA" dirty="0"/>
              <a:t>مارس</a:t>
            </a:r>
            <a:r>
              <a:rPr lang="fr-FR" dirty="0"/>
              <a:t> 1123 </a:t>
            </a:r>
            <a:r>
              <a:rPr lang="ar-SA" dirty="0"/>
              <a:t>يتعلق بالصفقات العمومية</a:t>
            </a:r>
            <a:r>
              <a:rPr lang="fr-FR" dirty="0"/>
              <a:t>.</a:t>
            </a:r>
          </a:p>
        </p:txBody>
      </p:sp>
      <p:sp>
        <p:nvSpPr>
          <p:cNvPr id="7" name="Espace réservé du numéro de diapositive 6"/>
          <p:cNvSpPr>
            <a:spLocks noGrp="1"/>
          </p:cNvSpPr>
          <p:nvPr>
            <p:ph type="sldNum" sz="quarter" idx="12"/>
          </p:nvPr>
        </p:nvSpPr>
        <p:spPr/>
        <p:txBody>
          <a:bodyPr/>
          <a:lstStyle/>
          <a:p>
            <a:fld id="{7B99D45D-AA0E-45DB-8AEB-87AB1E50289B}" type="slidenum">
              <a:rPr lang="fr-FR" smtClean="0"/>
              <a:pPr/>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00042" y="1595414"/>
            <a:ext cx="5715040" cy="7143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MA" sz="5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المبـــادئ العامــة للميزانية </a:t>
            </a:r>
            <a:endParaRPr lang="fr-FR" sz="5400" b="1"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Espace réservé du numéro de diapositive 2"/>
          <p:cNvSpPr>
            <a:spLocks noGrp="1"/>
          </p:cNvSpPr>
          <p:nvPr>
            <p:ph type="sldNum" sz="quarter" idx="12"/>
          </p:nvPr>
        </p:nvSpPr>
        <p:spPr/>
        <p:txBody>
          <a:bodyPr/>
          <a:lstStyle/>
          <a:p>
            <a:fld id="{7B99D45D-AA0E-45DB-8AEB-87AB1E50289B}" type="slidenum">
              <a:rPr lang="fr-FR" smtClean="0"/>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42" y="1023910"/>
            <a:ext cx="5429288" cy="7848302"/>
          </a:xfrm>
          <a:prstGeom prst="rect">
            <a:avLst/>
          </a:prstGeom>
        </p:spPr>
        <p:txBody>
          <a:bodyPr wrap="square">
            <a:spAutoFit/>
          </a:bodyPr>
          <a:lstStyle/>
          <a:p>
            <a:pPr algn="r" rtl="1">
              <a:lnSpc>
                <a:spcPct val="200000"/>
              </a:lnSpc>
              <a:buFont typeface="Wingdings" pitchFamily="2" charset="2"/>
              <a:buChar char="ü"/>
            </a:pPr>
            <a:r>
              <a:rPr lang="ar-SA" b="1" dirty="0" smtClean="0"/>
              <a:t>مبدأ وحدة الميزانية</a:t>
            </a:r>
            <a:endParaRPr lang="fr-FR" dirty="0" smtClean="0"/>
          </a:p>
          <a:p>
            <a:pPr algn="r">
              <a:lnSpc>
                <a:spcPct val="200000"/>
              </a:lnSpc>
            </a:pPr>
            <a:r>
              <a:rPr lang="ar-SA" dirty="0" smtClean="0"/>
              <a:t>تشمل الميزانية مجموع موارد </a:t>
            </a:r>
            <a:r>
              <a:rPr lang="ar-SA" dirty="0" err="1" smtClean="0"/>
              <a:t>وتحملات</a:t>
            </a:r>
            <a:r>
              <a:rPr lang="ar-SA" dirty="0" smtClean="0"/>
              <a:t> الجماعة</a:t>
            </a:r>
            <a:r>
              <a:rPr lang="fr-FR" dirty="0" smtClean="0"/>
              <a:t>.</a:t>
            </a:r>
          </a:p>
          <a:p>
            <a:pPr algn="r" rtl="1">
              <a:lnSpc>
                <a:spcPct val="200000"/>
              </a:lnSpc>
              <a:buFont typeface="Wingdings" pitchFamily="2" charset="2"/>
              <a:buChar char="ü"/>
            </a:pPr>
            <a:r>
              <a:rPr lang="fr-FR" dirty="0" smtClean="0"/>
              <a:t> </a:t>
            </a:r>
            <a:r>
              <a:rPr lang="ar-SA" b="1" dirty="0" smtClean="0"/>
              <a:t>مبدأ سنوية الميزانية</a:t>
            </a:r>
            <a:endParaRPr lang="fr-FR" dirty="0" smtClean="0"/>
          </a:p>
          <a:p>
            <a:pPr algn="r">
              <a:lnSpc>
                <a:spcPct val="200000"/>
              </a:lnSpc>
            </a:pPr>
            <a:r>
              <a:rPr lang="ar-SA" dirty="0" smtClean="0"/>
              <a:t>تبتدئ السنة المالية في فاتح يناير وتنتهي في31 ديسمبر .</a:t>
            </a:r>
            <a:endParaRPr lang="fr-FR" dirty="0" smtClean="0"/>
          </a:p>
          <a:p>
            <a:pPr algn="r" rtl="1">
              <a:lnSpc>
                <a:spcPct val="200000"/>
              </a:lnSpc>
              <a:buFont typeface="Wingdings" pitchFamily="2" charset="2"/>
              <a:buChar char="ü"/>
            </a:pPr>
            <a:r>
              <a:rPr lang="fr-FR" dirty="0" smtClean="0"/>
              <a:t> </a:t>
            </a:r>
            <a:r>
              <a:rPr lang="ar-SA" b="1" dirty="0" smtClean="0"/>
              <a:t>مبدأ تخصيص </a:t>
            </a:r>
            <a:r>
              <a:rPr lang="ar-SA" b="1" dirty="0" err="1" smtClean="0"/>
              <a:t>الاعتمادات</a:t>
            </a:r>
            <a:endParaRPr lang="fr-FR" dirty="0" smtClean="0"/>
          </a:p>
          <a:p>
            <a:pPr algn="r">
              <a:lnSpc>
                <a:spcPct val="200000"/>
              </a:lnSpc>
            </a:pPr>
            <a:r>
              <a:rPr lang="ar-SA" dirty="0" smtClean="0"/>
              <a:t>تفتح </a:t>
            </a:r>
            <a:r>
              <a:rPr lang="ar-SA" dirty="0" err="1" smtClean="0"/>
              <a:t>الاعتمادات</a:t>
            </a:r>
            <a:r>
              <a:rPr lang="ar-SA" dirty="0" smtClean="0"/>
              <a:t> برسم أبواب وفصول وبرامج ومشاريع معينة </a:t>
            </a:r>
            <a:r>
              <a:rPr lang="ar-SA" dirty="0" err="1" smtClean="0"/>
              <a:t>ولايمكن</a:t>
            </a:r>
            <a:r>
              <a:rPr lang="ar-SA" dirty="0" smtClean="0"/>
              <a:t> تنفيذها </a:t>
            </a:r>
            <a:r>
              <a:rPr lang="ar-SA" dirty="0" err="1" smtClean="0"/>
              <a:t>ا</a:t>
            </a:r>
            <a:r>
              <a:rPr lang="ar-SA" dirty="0" smtClean="0"/>
              <a:t>ٕلا في إطار التخصيص</a:t>
            </a:r>
            <a:endParaRPr lang="fr-FR" dirty="0" smtClean="0"/>
          </a:p>
          <a:p>
            <a:pPr algn="r" rtl="1">
              <a:lnSpc>
                <a:spcPct val="200000"/>
              </a:lnSpc>
              <a:buFont typeface="Wingdings" pitchFamily="2" charset="2"/>
              <a:buChar char="ü"/>
            </a:pPr>
            <a:r>
              <a:rPr lang="ar-SA" dirty="0" smtClean="0"/>
              <a:t> </a:t>
            </a:r>
            <a:r>
              <a:rPr lang="ar-SA" b="1" dirty="0" smtClean="0"/>
              <a:t>مبدأ</a:t>
            </a:r>
            <a:r>
              <a:rPr lang="ar-MA" b="1" dirty="0" smtClean="0"/>
              <a:t> </a:t>
            </a:r>
            <a:r>
              <a:rPr lang="ar-SA" b="1" dirty="0" smtClean="0"/>
              <a:t>عدم المقاصة</a:t>
            </a:r>
            <a:endParaRPr lang="fr-FR" dirty="0" smtClean="0"/>
          </a:p>
          <a:p>
            <a:pPr algn="r">
              <a:lnSpc>
                <a:spcPct val="200000"/>
              </a:lnSpc>
            </a:pPr>
            <a:r>
              <a:rPr lang="ar-SA" dirty="0" err="1" smtClean="0"/>
              <a:t>لايمكن</a:t>
            </a:r>
            <a:r>
              <a:rPr lang="ar-SA" dirty="0" smtClean="0"/>
              <a:t> رصد </a:t>
            </a:r>
            <a:r>
              <a:rPr lang="ar-SA" dirty="0" err="1" smtClean="0"/>
              <a:t>مدخول</a:t>
            </a:r>
            <a:r>
              <a:rPr lang="ar-SA" dirty="0" smtClean="0"/>
              <a:t> من </a:t>
            </a:r>
            <a:r>
              <a:rPr lang="ar-SA" dirty="0" err="1" smtClean="0"/>
              <a:t>مداخيل</a:t>
            </a:r>
            <a:r>
              <a:rPr lang="ar-SA" dirty="0" smtClean="0"/>
              <a:t> الجزء الأول لنفقة من هذا الجزء</a:t>
            </a:r>
            <a:r>
              <a:rPr lang="fr-FR" dirty="0" smtClean="0"/>
              <a:t>.</a:t>
            </a:r>
          </a:p>
          <a:p>
            <a:pPr algn="r" rtl="1">
              <a:lnSpc>
                <a:spcPct val="200000"/>
              </a:lnSpc>
              <a:buFont typeface="Wingdings" pitchFamily="2" charset="2"/>
              <a:buChar char="ü"/>
            </a:pPr>
            <a:r>
              <a:rPr lang="ar-SA" b="1" dirty="0" smtClean="0"/>
              <a:t>مبدأ التوازن</a:t>
            </a:r>
            <a:endParaRPr lang="fr-FR" dirty="0" smtClean="0"/>
          </a:p>
          <a:p>
            <a:pPr algn="r">
              <a:lnSpc>
                <a:spcPct val="200000"/>
              </a:lnSpc>
            </a:pPr>
            <a:r>
              <a:rPr lang="ar-SA" dirty="0" smtClean="0"/>
              <a:t>يجب أن تكون  الميزانية متوازنة بين </a:t>
            </a:r>
            <a:r>
              <a:rPr lang="ar-SA" dirty="0" err="1" smtClean="0"/>
              <a:t>المداخيل</a:t>
            </a:r>
            <a:r>
              <a:rPr lang="ar-SA" dirty="0" smtClean="0"/>
              <a:t> و النفقات بكل من الجزء الأول والثاني.</a:t>
            </a:r>
            <a:endParaRPr lang="fr-FR" dirty="0" smtClean="0"/>
          </a:p>
          <a:p>
            <a:pPr algn="r" rtl="1">
              <a:lnSpc>
                <a:spcPct val="200000"/>
              </a:lnSpc>
              <a:buFont typeface="Wingdings" pitchFamily="2" charset="2"/>
              <a:buChar char="ü"/>
            </a:pPr>
            <a:r>
              <a:rPr lang="fr-FR" dirty="0" smtClean="0"/>
              <a:t> </a:t>
            </a:r>
            <a:r>
              <a:rPr lang="ar-SA" b="1" dirty="0" smtClean="0"/>
              <a:t>مبدأ</a:t>
            </a:r>
            <a:r>
              <a:rPr lang="ar-MA" b="1" dirty="0" smtClean="0"/>
              <a:t> </a:t>
            </a:r>
            <a:r>
              <a:rPr lang="ar-SA" b="1" dirty="0" smtClean="0"/>
              <a:t>احترام الترخيصات</a:t>
            </a:r>
            <a:endParaRPr lang="fr-FR" dirty="0" smtClean="0"/>
          </a:p>
          <a:p>
            <a:pPr algn="r">
              <a:lnSpc>
                <a:spcPct val="200000"/>
              </a:lnSpc>
            </a:pPr>
            <a:r>
              <a:rPr lang="ar-SA" dirty="0" smtClean="0"/>
              <a:t>يجب أن تظل الالتزامات بالنفقات في حدود ترخيصات الميزانية</a:t>
            </a:r>
            <a:r>
              <a:rPr lang="fr-FR" dirty="0" smtClean="0"/>
              <a:t>.</a:t>
            </a:r>
            <a:endParaRPr lang="fr-FR" dirty="0"/>
          </a:p>
        </p:txBody>
      </p:sp>
      <p:sp>
        <p:nvSpPr>
          <p:cNvPr id="3" name="Espace réservé du numéro de diapositive 2"/>
          <p:cNvSpPr>
            <a:spLocks noGrp="1"/>
          </p:cNvSpPr>
          <p:nvPr>
            <p:ph type="sldNum" sz="quarter" idx="12"/>
          </p:nvPr>
        </p:nvSpPr>
        <p:spPr/>
        <p:txBody>
          <a:bodyPr/>
          <a:lstStyle/>
          <a:p>
            <a:fld id="{7B99D45D-AA0E-45DB-8AEB-87AB1E50289B}" type="slidenum">
              <a:rPr lang="fr-FR" smtClean="0"/>
              <a:pPr/>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642918" y="1666852"/>
            <a:ext cx="5786478" cy="700092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MA"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مراحـــــل وضــــــع الميزانيـــــة واعتمــــادها </a:t>
            </a:r>
            <a:endParaRPr lang="fr-F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Espace réservé du numéro de diapositive 2"/>
          <p:cNvSpPr>
            <a:spLocks noGrp="1"/>
          </p:cNvSpPr>
          <p:nvPr>
            <p:ph type="sldNum" sz="quarter" idx="12"/>
          </p:nvPr>
        </p:nvSpPr>
        <p:spPr/>
        <p:txBody>
          <a:bodyPr/>
          <a:lstStyle/>
          <a:p>
            <a:fld id="{7B99D45D-AA0E-45DB-8AEB-87AB1E50289B}" type="slidenum">
              <a:rPr lang="fr-FR" smtClean="0"/>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71480" y="1238224"/>
            <a:ext cx="5715040" cy="79296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lnSpc>
                <a:spcPct val="150000"/>
              </a:lnSpc>
            </a:pPr>
            <a:endParaRPr lang="fr-F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rtl="1">
              <a:lnSpc>
                <a:spcPct val="150000"/>
              </a:lnSpc>
            </a:pPr>
            <a:r>
              <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تحضر الميزانية من لدن رئيس الجماعة، ويتم </a:t>
            </a:r>
            <a:r>
              <a:rPr lang="ar-MA"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اعدادها</a:t>
            </a:r>
            <a:r>
              <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على أساس برمجة تمد على ثلاث سنوات لمجموع موارد وتكاليف الجماعة طبقا لبرنامج عمل الجماعة </a:t>
            </a:r>
            <a:r>
              <a:rPr lang="ar-MA"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وتحيين</a:t>
            </a:r>
            <a:r>
              <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هذه البرمجة كل سنة </a:t>
            </a:r>
            <a:r>
              <a:rPr lang="ar-MA"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لملائمتها</a:t>
            </a:r>
            <a:r>
              <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مع تطور الموارد والتكاليف والاعتماد على المصالح </a:t>
            </a:r>
            <a:r>
              <a:rPr lang="ar-MA"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الادارية</a:t>
            </a:r>
            <a:r>
              <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للجماعة وفق الإطار التوجيهي العام </a:t>
            </a:r>
            <a:r>
              <a:rPr lang="ar-MA"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والاجراءات</a:t>
            </a:r>
            <a:r>
              <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والضوابط المتعلقة </a:t>
            </a:r>
            <a:r>
              <a:rPr lang="ar-MA"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بإعدادالميزانية</a:t>
            </a:r>
            <a:r>
              <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ar-MA"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واعتتمادها</a:t>
            </a:r>
            <a:r>
              <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من طرف المجالس المحلية ويتناول هذا المحور النقط التالية : </a:t>
            </a:r>
          </a:p>
          <a:p>
            <a:pPr algn="ctr" rtl="1">
              <a:lnSpc>
                <a:spcPct val="150000"/>
              </a:lnSpc>
              <a:buFont typeface="Wingdings" pitchFamily="2" charset="2"/>
              <a:buChar char="ü"/>
            </a:pPr>
            <a:r>
              <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وضع تقديرات </a:t>
            </a:r>
            <a:r>
              <a:rPr lang="ar-MA"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المداخيل</a:t>
            </a:r>
            <a:r>
              <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والنفقات </a:t>
            </a:r>
          </a:p>
          <a:p>
            <a:pPr algn="ctr" rtl="1">
              <a:lnSpc>
                <a:spcPct val="150000"/>
              </a:lnSpc>
              <a:buFont typeface="Wingdings" pitchFamily="2" charset="2"/>
              <a:buChar char="ü"/>
            </a:pPr>
            <a:r>
              <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الحفاظ على توازن الميزانية </a:t>
            </a:r>
          </a:p>
          <a:p>
            <a:pPr algn="ctr" rtl="1">
              <a:lnSpc>
                <a:spcPct val="150000"/>
              </a:lnSpc>
              <a:buFont typeface="Wingdings" pitchFamily="2" charset="2"/>
              <a:buChar char="ü"/>
            </a:pPr>
            <a:r>
              <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تحضير الميزانية من طرف الرئيس </a:t>
            </a:r>
          </a:p>
          <a:p>
            <a:pPr algn="ctr" rtl="1">
              <a:lnSpc>
                <a:spcPct val="150000"/>
              </a:lnSpc>
              <a:buFont typeface="Wingdings" pitchFamily="2" charset="2"/>
              <a:buChar char="ü"/>
            </a:pPr>
            <a:r>
              <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عرض مشروع الميزانية على المجلس من أجل التصويت عليها واعتمادها </a:t>
            </a:r>
          </a:p>
          <a:p>
            <a:pPr algn="ctr" rtl="1">
              <a:lnSpc>
                <a:spcPct val="150000"/>
              </a:lnSpc>
              <a:buFont typeface="Wingdings" pitchFamily="2" charset="2"/>
              <a:buChar char="ü"/>
            </a:pPr>
            <a:r>
              <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عرض الميزانية على التأشير من طرف العامل </a:t>
            </a:r>
          </a:p>
          <a:p>
            <a:pPr algn="ctr" rtl="1">
              <a:lnSpc>
                <a:spcPct val="150000"/>
              </a:lnSpc>
              <a:buFont typeface="Wingdings" pitchFamily="2" charset="2"/>
              <a:buChar char="ü"/>
            </a:pPr>
            <a:r>
              <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ميزانية معتمدة</a:t>
            </a:r>
          </a:p>
          <a:p>
            <a:pPr algn="ctr" rtl="1">
              <a:lnSpc>
                <a:spcPct val="150000"/>
              </a:lnSpc>
            </a:pPr>
            <a:r>
              <a:rPr lang="ar-MA" sz="2400" b="1" i="1" dirty="0" smtClean="0">
                <a:ln w="10541" cmpd="sng">
                  <a:solidFill>
                    <a:srgbClr val="7D7D7D">
                      <a:tint val="100000"/>
                      <a:shade val="100000"/>
                      <a:satMod val="110000"/>
                    </a:srgbClr>
                  </a:solidFill>
                  <a:prstDash val="solid"/>
                </a:ln>
                <a:solidFill>
                  <a:srgbClr val="FF0000"/>
                </a:solidFill>
              </a:rPr>
              <a:t>في </a:t>
            </a:r>
            <a:r>
              <a:rPr lang="ar-MA" sz="2400" b="1" i="1" dirty="0" err="1" smtClean="0">
                <a:ln w="10541" cmpd="sng">
                  <a:solidFill>
                    <a:srgbClr val="7D7D7D">
                      <a:tint val="100000"/>
                      <a:shade val="100000"/>
                      <a:satMod val="110000"/>
                    </a:srgbClr>
                  </a:solidFill>
                  <a:prstDash val="solid"/>
                </a:ln>
                <a:solidFill>
                  <a:srgbClr val="FF0000"/>
                </a:solidFill>
              </a:rPr>
              <a:t>اطار</a:t>
            </a:r>
            <a:r>
              <a:rPr lang="ar-MA" sz="2400" b="1" i="1" dirty="0" smtClean="0">
                <a:ln w="10541" cmpd="sng">
                  <a:solidFill>
                    <a:srgbClr val="7D7D7D">
                      <a:tint val="100000"/>
                      <a:shade val="100000"/>
                      <a:satMod val="110000"/>
                    </a:srgbClr>
                  </a:solidFill>
                  <a:prstDash val="solid"/>
                </a:ln>
                <a:solidFill>
                  <a:srgbClr val="FF0000"/>
                </a:solidFill>
              </a:rPr>
              <a:t> تكريس الشفافية </a:t>
            </a:r>
            <a:r>
              <a:rPr lang="ar-MA" sz="2400" b="1" i="1" dirty="0" err="1" smtClean="0">
                <a:ln w="10541" cmpd="sng">
                  <a:solidFill>
                    <a:srgbClr val="7D7D7D">
                      <a:tint val="100000"/>
                      <a:shade val="100000"/>
                      <a:satMod val="110000"/>
                    </a:srgbClr>
                  </a:solidFill>
                  <a:prstDash val="solid"/>
                </a:ln>
                <a:solidFill>
                  <a:srgbClr val="FF0000"/>
                </a:solidFill>
              </a:rPr>
              <a:t>ومبادء</a:t>
            </a:r>
            <a:r>
              <a:rPr lang="ar-MA" sz="2400" b="1" i="1" dirty="0" smtClean="0">
                <a:ln w="10541" cmpd="sng">
                  <a:solidFill>
                    <a:srgbClr val="7D7D7D">
                      <a:tint val="100000"/>
                      <a:shade val="100000"/>
                      <a:satMod val="110000"/>
                    </a:srgbClr>
                  </a:solidFill>
                  <a:prstDash val="solid"/>
                </a:ln>
                <a:solidFill>
                  <a:srgbClr val="FF0000"/>
                </a:solidFill>
              </a:rPr>
              <a:t> </a:t>
            </a:r>
            <a:r>
              <a:rPr lang="ar-MA" sz="2400" b="1" i="1" dirty="0" err="1" smtClean="0">
                <a:ln w="10541" cmpd="sng">
                  <a:solidFill>
                    <a:srgbClr val="7D7D7D">
                      <a:tint val="100000"/>
                      <a:shade val="100000"/>
                      <a:satMod val="110000"/>
                    </a:srgbClr>
                  </a:solidFill>
                  <a:prstDash val="solid"/>
                </a:ln>
                <a:solidFill>
                  <a:srgbClr val="FF0000"/>
                </a:solidFill>
              </a:rPr>
              <a:t>الحكامة</a:t>
            </a:r>
            <a:r>
              <a:rPr lang="ar-MA" sz="2400" b="1" i="1" dirty="0" smtClean="0">
                <a:ln w="10541" cmpd="sng">
                  <a:solidFill>
                    <a:srgbClr val="7D7D7D">
                      <a:tint val="100000"/>
                      <a:shade val="100000"/>
                      <a:satMod val="110000"/>
                    </a:srgbClr>
                  </a:solidFill>
                  <a:prstDash val="solid"/>
                </a:ln>
                <a:solidFill>
                  <a:srgbClr val="FF0000"/>
                </a:solidFill>
              </a:rPr>
              <a:t>، توضع الميزانية رهن </a:t>
            </a:r>
            <a:r>
              <a:rPr lang="ar-MA" sz="2400" b="1" i="1" dirty="0" err="1" smtClean="0">
                <a:ln w="10541" cmpd="sng">
                  <a:solidFill>
                    <a:srgbClr val="7D7D7D">
                      <a:tint val="100000"/>
                      <a:shade val="100000"/>
                      <a:satMod val="110000"/>
                    </a:srgbClr>
                  </a:solidFill>
                  <a:prstDash val="solid"/>
                </a:ln>
                <a:solidFill>
                  <a:srgbClr val="FF0000"/>
                </a:solidFill>
              </a:rPr>
              <a:t>اشارة</a:t>
            </a:r>
            <a:r>
              <a:rPr lang="ar-MA" sz="2400" b="1" i="1" dirty="0" smtClean="0">
                <a:ln w="10541" cmpd="sng">
                  <a:solidFill>
                    <a:srgbClr val="7D7D7D">
                      <a:tint val="100000"/>
                      <a:shade val="100000"/>
                      <a:satMod val="110000"/>
                    </a:srgbClr>
                  </a:solidFill>
                  <a:prstDash val="solid"/>
                </a:ln>
                <a:solidFill>
                  <a:srgbClr val="FF0000"/>
                </a:solidFill>
              </a:rPr>
              <a:t> العموم بأي وسيلة من وسائل </a:t>
            </a:r>
            <a:r>
              <a:rPr lang="ar-MA" sz="2400" b="1" i="1" dirty="0" err="1" smtClean="0">
                <a:ln w="10541" cmpd="sng">
                  <a:solidFill>
                    <a:srgbClr val="7D7D7D">
                      <a:tint val="100000"/>
                      <a:shade val="100000"/>
                      <a:satMod val="110000"/>
                    </a:srgbClr>
                  </a:solidFill>
                  <a:prstDash val="solid"/>
                </a:ln>
                <a:solidFill>
                  <a:srgbClr val="FF0000"/>
                </a:solidFill>
              </a:rPr>
              <a:t>الاشهار</a:t>
            </a:r>
            <a:r>
              <a:rPr lang="ar-MA" sz="2400" b="1" i="1" dirty="0" smtClean="0">
                <a:ln w="10541" cmpd="sng">
                  <a:solidFill>
                    <a:srgbClr val="7D7D7D">
                      <a:tint val="100000"/>
                      <a:shade val="100000"/>
                      <a:satMod val="110000"/>
                    </a:srgbClr>
                  </a:solidFill>
                  <a:prstDash val="solid"/>
                </a:ln>
                <a:solidFill>
                  <a:srgbClr val="FF0000"/>
                </a:solidFill>
              </a:rPr>
              <a:t> طبقا </a:t>
            </a:r>
            <a:r>
              <a:rPr lang="ar-MA" sz="2400" b="1" i="1" smtClean="0">
                <a:ln w="10541" cmpd="sng">
                  <a:solidFill>
                    <a:srgbClr val="7D7D7D">
                      <a:tint val="100000"/>
                      <a:shade val="100000"/>
                      <a:satMod val="110000"/>
                    </a:srgbClr>
                  </a:solidFill>
                  <a:prstDash val="solid"/>
                </a:ln>
                <a:solidFill>
                  <a:srgbClr val="FF0000"/>
                </a:solidFill>
              </a:rPr>
              <a:t>للمادة 194 </a:t>
            </a:r>
            <a:endParaRPr lang="ar-MA" sz="2400" b="1" i="1" dirty="0" smtClean="0">
              <a:ln w="10541" cmpd="sng">
                <a:solidFill>
                  <a:srgbClr val="7D7D7D">
                    <a:tint val="100000"/>
                    <a:shade val="100000"/>
                    <a:satMod val="110000"/>
                  </a:srgbClr>
                </a:solidFill>
                <a:prstDash val="solid"/>
              </a:ln>
              <a:solidFill>
                <a:srgbClr val="FF0000"/>
              </a:solidFill>
            </a:endParaRPr>
          </a:p>
          <a:p>
            <a:pPr algn="ctr" rtl="1"/>
            <a:endParaRPr lang="ar-M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rtl="1"/>
            <a:endParaRPr lang="fr-F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Espace réservé du numéro de diapositive 2"/>
          <p:cNvSpPr>
            <a:spLocks noGrp="1"/>
          </p:cNvSpPr>
          <p:nvPr>
            <p:ph type="sldNum" sz="quarter" idx="12"/>
          </p:nvPr>
        </p:nvSpPr>
        <p:spPr/>
        <p:txBody>
          <a:bodyPr/>
          <a:lstStyle/>
          <a:p>
            <a:fld id="{7B99D45D-AA0E-45DB-8AEB-87AB1E50289B}"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1017016"/>
            <a:ext cx="6172200" cy="1292778"/>
          </a:xfrm>
        </p:spPr>
        <p:txBody>
          <a:bodyPr>
            <a:noAutofit/>
          </a:bodyPr>
          <a:lstStyle/>
          <a:p>
            <a:pPr algn="ctr"/>
            <a:r>
              <a:rPr lang="ar-MA" sz="9600" dirty="0" smtClean="0">
                <a:latin typeface="Andalus" pitchFamily="18" charset="-78"/>
                <a:ea typeface="Arial Unicode MS" pitchFamily="34" charset="-128"/>
                <a:cs typeface="Andalus" pitchFamily="18" charset="-78"/>
              </a:rPr>
              <a:t>الفهـــرس </a:t>
            </a:r>
            <a:endParaRPr lang="fr-FR" sz="9600" dirty="0">
              <a:latin typeface="Andalus" pitchFamily="18" charset="-78"/>
              <a:ea typeface="Arial Unicode MS" pitchFamily="34" charset="-128"/>
              <a:cs typeface="Andalus" pitchFamily="18" charset="-78"/>
            </a:endParaRPr>
          </a:p>
        </p:txBody>
      </p:sp>
      <p:graphicFrame>
        <p:nvGraphicFramePr>
          <p:cNvPr id="4" name="Espace réservé du contenu 3"/>
          <p:cNvGraphicFramePr>
            <a:graphicFrameLocks noGrp="1"/>
          </p:cNvGraphicFramePr>
          <p:nvPr>
            <p:ph idx="1"/>
          </p:nvPr>
        </p:nvGraphicFramePr>
        <p:xfrm>
          <a:off x="342900" y="2452664"/>
          <a:ext cx="6172200" cy="7170592"/>
        </p:xfrm>
        <a:graphic>
          <a:graphicData uri="http://schemas.openxmlformats.org/drawingml/2006/table">
            <a:tbl>
              <a:tblPr firstRow="1" bandRow="1">
                <a:tableStyleId>{5C22544A-7EE6-4342-B048-85BDC9FD1C3A}</a:tableStyleId>
              </a:tblPr>
              <a:tblGrid>
                <a:gridCol w="1871654"/>
                <a:gridCol w="4300546"/>
              </a:tblGrid>
              <a:tr h="391012">
                <a:tc>
                  <a:txBody>
                    <a:bodyPr/>
                    <a:lstStyle/>
                    <a:p>
                      <a:pPr algn="ctr"/>
                      <a:r>
                        <a:rPr lang="ar-MA" dirty="0" smtClean="0"/>
                        <a:t>الصفحـــة</a:t>
                      </a:r>
                      <a:endParaRPr lang="fr-FR" dirty="0"/>
                    </a:p>
                  </a:txBody>
                  <a:tcPr/>
                </a:tc>
                <a:tc>
                  <a:txBody>
                    <a:bodyPr/>
                    <a:lstStyle/>
                    <a:p>
                      <a:pPr algn="ctr"/>
                      <a:r>
                        <a:rPr lang="ar-MA" dirty="0" smtClean="0"/>
                        <a:t>الموضــــوع</a:t>
                      </a:r>
                      <a:r>
                        <a:rPr lang="ar-MA" baseline="0" dirty="0" smtClean="0"/>
                        <a:t> </a:t>
                      </a:r>
                      <a:endParaRPr lang="fr-FR" dirty="0"/>
                    </a:p>
                  </a:txBody>
                  <a:tcPr/>
                </a:tc>
              </a:tr>
              <a:tr h="391012">
                <a:tc>
                  <a:txBody>
                    <a:bodyPr/>
                    <a:lstStyle/>
                    <a:p>
                      <a:pPr algn="ctr"/>
                      <a:r>
                        <a:rPr lang="ar-MA" dirty="0" smtClean="0"/>
                        <a:t>2</a:t>
                      </a:r>
                      <a:endParaRPr lang="fr-FR" dirty="0"/>
                    </a:p>
                  </a:txBody>
                  <a:tcPr/>
                </a:tc>
                <a:tc>
                  <a:txBody>
                    <a:bodyPr/>
                    <a:lstStyle/>
                    <a:p>
                      <a:pPr algn="r" rtl="1"/>
                      <a:r>
                        <a:rPr lang="ar-MA" dirty="0" smtClean="0"/>
                        <a:t>الفهرس</a:t>
                      </a:r>
                      <a:r>
                        <a:rPr lang="ar-MA" baseline="0" dirty="0" smtClean="0"/>
                        <a:t> ....................................................</a:t>
                      </a:r>
                      <a:endParaRPr lang="fr-FR" dirty="0"/>
                    </a:p>
                  </a:txBody>
                  <a:tcPr/>
                </a:tc>
              </a:tr>
              <a:tr h="391012">
                <a:tc>
                  <a:txBody>
                    <a:bodyPr/>
                    <a:lstStyle/>
                    <a:p>
                      <a:pPr algn="ctr"/>
                      <a:r>
                        <a:rPr lang="ar-MA" dirty="0" smtClean="0"/>
                        <a:t>4</a:t>
                      </a:r>
                      <a:endParaRPr lang="fr-FR" dirty="0"/>
                    </a:p>
                  </a:txBody>
                  <a:tcPr/>
                </a:tc>
                <a:tc>
                  <a:txBody>
                    <a:bodyPr/>
                    <a:lstStyle/>
                    <a:p>
                      <a:pPr algn="r" rtl="1"/>
                      <a:r>
                        <a:rPr lang="ar-MA" dirty="0" smtClean="0"/>
                        <a:t>تقديم</a:t>
                      </a:r>
                      <a:r>
                        <a:rPr lang="ar-MA" baseline="0" dirty="0" smtClean="0"/>
                        <a:t> .......................................................</a:t>
                      </a:r>
                      <a:endParaRPr lang="ar-MA" dirty="0" smtClean="0"/>
                    </a:p>
                  </a:txBody>
                  <a:tcPr/>
                </a:tc>
              </a:tr>
              <a:tr h="391012">
                <a:tc>
                  <a:txBody>
                    <a:bodyPr/>
                    <a:lstStyle/>
                    <a:p>
                      <a:pPr algn="ctr"/>
                      <a:r>
                        <a:rPr lang="ar-MA" dirty="0" smtClean="0"/>
                        <a:t>5</a:t>
                      </a:r>
                      <a:endParaRPr lang="fr-FR" dirty="0"/>
                    </a:p>
                  </a:txBody>
                  <a:tcPr/>
                </a:tc>
                <a:tc>
                  <a:txBody>
                    <a:bodyPr/>
                    <a:lstStyle/>
                    <a:p>
                      <a:pPr algn="r" rtl="1"/>
                      <a:r>
                        <a:rPr lang="ar-MA" dirty="0" smtClean="0"/>
                        <a:t>ماهية</a:t>
                      </a:r>
                      <a:r>
                        <a:rPr lang="ar-MA" baseline="0" dirty="0" smtClean="0"/>
                        <a:t> ميزانية المواطن ...................................</a:t>
                      </a:r>
                      <a:endParaRPr lang="fr-FR" dirty="0"/>
                    </a:p>
                  </a:txBody>
                  <a:tcPr/>
                </a:tc>
              </a:tr>
              <a:tr h="391012">
                <a:tc>
                  <a:txBody>
                    <a:bodyPr/>
                    <a:lstStyle/>
                    <a:p>
                      <a:pPr algn="ctr"/>
                      <a:r>
                        <a:rPr lang="ar-MA" dirty="0" smtClean="0"/>
                        <a:t>7</a:t>
                      </a:r>
                      <a:endParaRPr lang="fr-FR" dirty="0"/>
                    </a:p>
                  </a:txBody>
                  <a:tcPr/>
                </a:tc>
                <a:tc>
                  <a:txBody>
                    <a:bodyPr/>
                    <a:lstStyle/>
                    <a:p>
                      <a:pPr algn="r" rtl="1"/>
                      <a:r>
                        <a:rPr lang="ar-MA" dirty="0" smtClean="0"/>
                        <a:t>الهدف من ميزانية المواطن ..............................</a:t>
                      </a:r>
                      <a:endParaRPr lang="fr-FR" dirty="0"/>
                    </a:p>
                  </a:txBody>
                  <a:tcPr/>
                </a:tc>
              </a:tr>
              <a:tr h="391012">
                <a:tc>
                  <a:txBody>
                    <a:bodyPr/>
                    <a:lstStyle/>
                    <a:p>
                      <a:pPr algn="ctr"/>
                      <a:r>
                        <a:rPr lang="ar-MA" dirty="0" smtClean="0"/>
                        <a:t>9</a:t>
                      </a:r>
                      <a:endParaRPr lang="fr-FR" dirty="0"/>
                    </a:p>
                  </a:txBody>
                  <a:tcPr/>
                </a:tc>
                <a:tc>
                  <a:txBody>
                    <a:bodyPr/>
                    <a:lstStyle/>
                    <a:p>
                      <a:pPr algn="r" rtl="1"/>
                      <a:r>
                        <a:rPr lang="ar-MA" dirty="0" smtClean="0"/>
                        <a:t>هيكلة ميزانية الجماعة ...................................</a:t>
                      </a:r>
                      <a:endParaRPr lang="fr-FR" dirty="0"/>
                    </a:p>
                  </a:txBody>
                  <a:tcPr/>
                </a:tc>
              </a:tr>
              <a:tr h="391012">
                <a:tc>
                  <a:txBody>
                    <a:bodyPr/>
                    <a:lstStyle/>
                    <a:p>
                      <a:pPr algn="ctr"/>
                      <a:r>
                        <a:rPr lang="ar-MA" dirty="0" smtClean="0"/>
                        <a:t>11</a:t>
                      </a:r>
                      <a:endParaRPr lang="fr-FR" dirty="0"/>
                    </a:p>
                  </a:txBody>
                  <a:tcPr/>
                </a:tc>
                <a:tc>
                  <a:txBody>
                    <a:bodyPr/>
                    <a:lstStyle/>
                    <a:p>
                      <a:pPr algn="r" rtl="1"/>
                      <a:r>
                        <a:rPr lang="ar-MA" dirty="0" smtClean="0"/>
                        <a:t>تعريف</a:t>
                      </a:r>
                      <a:r>
                        <a:rPr lang="ar-MA" baseline="0" dirty="0" smtClean="0"/>
                        <a:t> الميزانية ..........................................</a:t>
                      </a:r>
                      <a:endParaRPr lang="fr-FR" dirty="0"/>
                    </a:p>
                  </a:txBody>
                  <a:tcPr/>
                </a:tc>
              </a:tr>
              <a:tr h="391012">
                <a:tc>
                  <a:txBody>
                    <a:bodyPr/>
                    <a:lstStyle/>
                    <a:p>
                      <a:pPr algn="ctr"/>
                      <a:r>
                        <a:rPr lang="ar-MA" dirty="0" smtClean="0"/>
                        <a:t>13 - 15 </a:t>
                      </a:r>
                      <a:endParaRPr lang="fr-FR" dirty="0"/>
                    </a:p>
                  </a:txBody>
                  <a:tcPr/>
                </a:tc>
                <a:tc>
                  <a:txBody>
                    <a:bodyPr/>
                    <a:lstStyle/>
                    <a:p>
                      <a:pPr algn="r" rtl="1"/>
                      <a:r>
                        <a:rPr lang="ar-MA" dirty="0" smtClean="0"/>
                        <a:t>النصوص </a:t>
                      </a:r>
                      <a:r>
                        <a:rPr lang="ar-MA" dirty="0" err="1" smtClean="0"/>
                        <a:t>المؤطرة</a:t>
                      </a:r>
                      <a:r>
                        <a:rPr lang="ar-MA" baseline="0" dirty="0" smtClean="0"/>
                        <a:t> لإعداد ميزانية الجماعة ...........</a:t>
                      </a:r>
                      <a:endParaRPr lang="fr-FR" dirty="0"/>
                    </a:p>
                  </a:txBody>
                  <a:tcPr/>
                </a:tc>
              </a:tr>
              <a:tr h="391012">
                <a:tc>
                  <a:txBody>
                    <a:bodyPr/>
                    <a:lstStyle/>
                    <a:p>
                      <a:pPr algn="ctr"/>
                      <a:r>
                        <a:rPr lang="ar-MA" dirty="0" smtClean="0"/>
                        <a:t>17</a:t>
                      </a:r>
                      <a:endParaRPr lang="fr-FR" dirty="0"/>
                    </a:p>
                  </a:txBody>
                  <a:tcPr/>
                </a:tc>
                <a:tc>
                  <a:txBody>
                    <a:bodyPr/>
                    <a:lstStyle/>
                    <a:p>
                      <a:pPr algn="r" rtl="1"/>
                      <a:r>
                        <a:rPr lang="ar-MA" dirty="0" smtClean="0"/>
                        <a:t>المبادئ العامة</a:t>
                      </a:r>
                      <a:r>
                        <a:rPr lang="ar-MA" baseline="0" dirty="0" smtClean="0"/>
                        <a:t> للميزانية ................................</a:t>
                      </a:r>
                      <a:endParaRPr lang="fr-FR" dirty="0"/>
                    </a:p>
                  </a:txBody>
                  <a:tcPr/>
                </a:tc>
              </a:tr>
              <a:tr h="391012">
                <a:tc>
                  <a:txBody>
                    <a:bodyPr/>
                    <a:lstStyle/>
                    <a:p>
                      <a:pPr algn="ctr"/>
                      <a:r>
                        <a:rPr lang="ar-MA" dirty="0" smtClean="0"/>
                        <a:t>19</a:t>
                      </a:r>
                      <a:endParaRPr lang="fr-FR" dirty="0"/>
                    </a:p>
                  </a:txBody>
                  <a:tcPr/>
                </a:tc>
                <a:tc>
                  <a:txBody>
                    <a:bodyPr/>
                    <a:lstStyle/>
                    <a:p>
                      <a:pPr algn="r" rtl="1"/>
                      <a:r>
                        <a:rPr lang="ar-MA" dirty="0" smtClean="0"/>
                        <a:t>مراحل</a:t>
                      </a:r>
                      <a:r>
                        <a:rPr lang="ar-MA" baseline="0" dirty="0" smtClean="0"/>
                        <a:t> وضع الميزانية واعتمادها .....................</a:t>
                      </a:r>
                      <a:endParaRPr lang="fr-FR" dirty="0"/>
                    </a:p>
                  </a:txBody>
                  <a:tcPr/>
                </a:tc>
              </a:tr>
              <a:tr h="391012">
                <a:tc>
                  <a:txBody>
                    <a:bodyPr/>
                    <a:lstStyle/>
                    <a:p>
                      <a:pPr algn="ctr"/>
                      <a:r>
                        <a:rPr lang="ar-MA" dirty="0" smtClean="0"/>
                        <a:t>21</a:t>
                      </a:r>
                      <a:endParaRPr lang="fr-FR" dirty="0"/>
                    </a:p>
                  </a:txBody>
                  <a:tcPr/>
                </a:tc>
                <a:tc>
                  <a:txBody>
                    <a:bodyPr/>
                    <a:lstStyle/>
                    <a:p>
                      <a:pPr algn="r" rtl="1"/>
                      <a:r>
                        <a:rPr lang="ar-MA" dirty="0" smtClean="0"/>
                        <a:t>مشروع</a:t>
                      </a:r>
                      <a:r>
                        <a:rPr lang="ar-MA" baseline="0" dirty="0" smtClean="0"/>
                        <a:t> ميزانية السنة المالية 2022 .................</a:t>
                      </a:r>
                      <a:endParaRPr lang="fr-FR" dirty="0"/>
                    </a:p>
                  </a:txBody>
                  <a:tcPr/>
                </a:tc>
              </a:tr>
              <a:tr h="391012">
                <a:tc>
                  <a:txBody>
                    <a:bodyPr/>
                    <a:lstStyle/>
                    <a:p>
                      <a:pPr algn="ctr"/>
                      <a:r>
                        <a:rPr lang="ar-MA" dirty="0" smtClean="0"/>
                        <a:t>23 – 26</a:t>
                      </a:r>
                      <a:endParaRPr lang="fr-FR" dirty="0"/>
                    </a:p>
                  </a:txBody>
                  <a:tcPr/>
                </a:tc>
                <a:tc>
                  <a:txBody>
                    <a:bodyPr/>
                    <a:lstStyle/>
                    <a:p>
                      <a:pPr algn="r" rtl="1"/>
                      <a:r>
                        <a:rPr lang="ar-MA" dirty="0" err="1" smtClean="0"/>
                        <a:t>المداخيل</a:t>
                      </a:r>
                      <a:r>
                        <a:rPr lang="ar-MA" baseline="0" dirty="0" smtClean="0"/>
                        <a:t> .................................................</a:t>
                      </a:r>
                      <a:endParaRPr lang="fr-FR" dirty="0"/>
                    </a:p>
                  </a:txBody>
                  <a:tcPr/>
                </a:tc>
              </a:tr>
              <a:tr h="391012">
                <a:tc>
                  <a:txBody>
                    <a:bodyPr/>
                    <a:lstStyle/>
                    <a:p>
                      <a:pPr algn="ctr"/>
                      <a:r>
                        <a:rPr lang="ar-MA" dirty="0" smtClean="0"/>
                        <a:t>27</a:t>
                      </a:r>
                      <a:r>
                        <a:rPr lang="ar-MA" baseline="0" dirty="0" smtClean="0"/>
                        <a:t> - 33</a:t>
                      </a:r>
                      <a:endParaRPr lang="fr-FR" dirty="0"/>
                    </a:p>
                  </a:txBody>
                  <a:tcPr/>
                </a:tc>
                <a:tc>
                  <a:txBody>
                    <a:bodyPr/>
                    <a:lstStyle/>
                    <a:p>
                      <a:pPr algn="r" rtl="1"/>
                      <a:r>
                        <a:rPr lang="ar-MA" dirty="0" smtClean="0"/>
                        <a:t>المصاريــف .............................................</a:t>
                      </a:r>
                      <a:endParaRPr lang="fr-FR" dirty="0"/>
                    </a:p>
                  </a:txBody>
                  <a:tcPr/>
                </a:tc>
              </a:tr>
              <a:tr h="391012">
                <a:tc>
                  <a:txBody>
                    <a:bodyPr/>
                    <a:lstStyle/>
                    <a:p>
                      <a:pPr algn="ctr"/>
                      <a:r>
                        <a:rPr lang="ar-MA" dirty="0" smtClean="0"/>
                        <a:t>35</a:t>
                      </a:r>
                      <a:endParaRPr lang="fr-FR" dirty="0"/>
                    </a:p>
                  </a:txBody>
                  <a:tcPr/>
                </a:tc>
                <a:tc>
                  <a:txBody>
                    <a:bodyPr/>
                    <a:lstStyle/>
                    <a:p>
                      <a:pPr algn="r" rtl="1"/>
                      <a:r>
                        <a:rPr lang="ar-MA" dirty="0" smtClean="0"/>
                        <a:t>تقديم</a:t>
                      </a:r>
                      <a:r>
                        <a:rPr lang="ar-MA" baseline="0" dirty="0" smtClean="0"/>
                        <a:t> الحسابات الخصوصية ...........................</a:t>
                      </a:r>
                      <a:endParaRPr lang="fr-FR" dirty="0"/>
                    </a:p>
                  </a:txBody>
                  <a:tcPr/>
                </a:tc>
              </a:tr>
              <a:tr h="391012">
                <a:tc>
                  <a:txBody>
                    <a:bodyPr/>
                    <a:lstStyle/>
                    <a:p>
                      <a:pPr algn="ctr"/>
                      <a:r>
                        <a:rPr lang="ar-MA" dirty="0" smtClean="0"/>
                        <a:t>36</a:t>
                      </a:r>
                      <a:endParaRPr lang="fr-FR" dirty="0"/>
                    </a:p>
                  </a:txBody>
                  <a:tcPr/>
                </a:tc>
                <a:tc>
                  <a:txBody>
                    <a:bodyPr/>
                    <a:lstStyle/>
                    <a:p>
                      <a:pPr algn="r" rtl="1"/>
                      <a:r>
                        <a:rPr lang="ar-MA" dirty="0" smtClean="0"/>
                        <a:t>تلخيص</a:t>
                      </a:r>
                      <a:r>
                        <a:rPr lang="ar-MA" baseline="0" dirty="0" smtClean="0"/>
                        <a:t> الميزانية .......................................</a:t>
                      </a:r>
                      <a:endParaRPr lang="fr-FR" dirty="0"/>
                    </a:p>
                  </a:txBody>
                  <a:tcPr/>
                </a:tc>
              </a:tr>
              <a:tr h="391012">
                <a:tc>
                  <a:txBody>
                    <a:bodyPr/>
                    <a:lstStyle/>
                    <a:p>
                      <a:pPr algn="ctr"/>
                      <a:r>
                        <a:rPr lang="ar-MA" dirty="0" smtClean="0"/>
                        <a:t>37</a:t>
                      </a:r>
                      <a:endParaRPr lang="fr-FR" dirty="0"/>
                    </a:p>
                  </a:txBody>
                  <a:tcPr/>
                </a:tc>
                <a:tc>
                  <a:txBody>
                    <a:bodyPr/>
                    <a:lstStyle/>
                    <a:p>
                      <a:pPr algn="r" rtl="1"/>
                      <a:r>
                        <a:rPr lang="ar-MA" dirty="0" smtClean="0"/>
                        <a:t>بيان</a:t>
                      </a:r>
                      <a:r>
                        <a:rPr lang="ar-MA" baseline="0" dirty="0" smtClean="0"/>
                        <a:t> مجمع خاص بتحديد </a:t>
                      </a:r>
                      <a:r>
                        <a:rPr lang="ar-MA" baseline="0" dirty="0" err="1" smtClean="0"/>
                        <a:t>كيفيات</a:t>
                      </a:r>
                      <a:r>
                        <a:rPr lang="ar-MA" baseline="0" dirty="0" smtClean="0"/>
                        <a:t> </a:t>
                      </a:r>
                      <a:r>
                        <a:rPr lang="ar-MA" baseline="0" dirty="0" err="1" smtClean="0"/>
                        <a:t>ادراج</a:t>
                      </a:r>
                      <a:r>
                        <a:rPr lang="ar-MA" baseline="0" dirty="0" smtClean="0"/>
                        <a:t> توازنات ميزانية الجماعة والميزانيات الملحقة والحسابات الخصوصية برسم السنة المالية 2022 .................................</a:t>
                      </a:r>
                      <a:endParaRPr lang="fr-FR" dirty="0"/>
                    </a:p>
                  </a:txBody>
                  <a:tcPr/>
                </a:tc>
              </a:tr>
              <a:tr h="391012">
                <a:tc>
                  <a:txBody>
                    <a:bodyPr/>
                    <a:lstStyle/>
                    <a:p>
                      <a:pPr algn="ctr"/>
                      <a:r>
                        <a:rPr lang="ar-MA" dirty="0" smtClean="0"/>
                        <a:t>40</a:t>
                      </a:r>
                      <a:endParaRPr lang="fr-FR" dirty="0"/>
                    </a:p>
                  </a:txBody>
                  <a:tcPr/>
                </a:tc>
                <a:tc>
                  <a:txBody>
                    <a:bodyPr/>
                    <a:lstStyle/>
                    <a:p>
                      <a:pPr algn="r" rtl="1"/>
                      <a:r>
                        <a:rPr lang="ar-MA" dirty="0" smtClean="0"/>
                        <a:t>خاتمة ................................................</a:t>
                      </a:r>
                      <a:endParaRPr lang="fr-FR" dirty="0"/>
                    </a:p>
                  </a:txBody>
                  <a:tcPr/>
                </a:tc>
              </a:tr>
            </a:tbl>
          </a:graphicData>
        </a:graphic>
      </p:graphicFrame>
      <p:sp>
        <p:nvSpPr>
          <p:cNvPr id="5" name="Espace réservé du numéro de diapositive 4"/>
          <p:cNvSpPr>
            <a:spLocks noGrp="1"/>
          </p:cNvSpPr>
          <p:nvPr>
            <p:ph type="sldNum" sz="quarter" idx="12"/>
          </p:nvPr>
        </p:nvSpPr>
        <p:spPr/>
        <p:txBody>
          <a:bodyPr/>
          <a:lstStyle/>
          <a:p>
            <a:fld id="{7B99D45D-AA0E-45DB-8AEB-87AB1E50289B}"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714356" y="1523976"/>
            <a:ext cx="5572164" cy="70723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MA" sz="5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مشــــروع ميزانيـــة السنة الماليـــــة  </a:t>
            </a:r>
            <a:r>
              <a:rPr lang="ar-MA" sz="5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2023</a:t>
            </a:r>
            <a:endParaRPr lang="fr-FR" sz="5400" b="1"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Espace réservé du numéro de diapositive 2"/>
          <p:cNvSpPr>
            <a:spLocks noGrp="1"/>
          </p:cNvSpPr>
          <p:nvPr>
            <p:ph type="sldNum" sz="quarter" idx="12"/>
          </p:nvPr>
        </p:nvSpPr>
        <p:spPr/>
        <p:txBody>
          <a:bodyPr/>
          <a:lstStyle/>
          <a:p>
            <a:fld id="{7B99D45D-AA0E-45DB-8AEB-87AB1E50289B}" type="slidenum">
              <a:rPr lang="fr-FR" smtClean="0"/>
              <a:pPr/>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1238224"/>
            <a:ext cx="6172200" cy="571504"/>
          </a:xfrm>
        </p:spPr>
        <p:txBody>
          <a:bodyPr>
            <a:normAutofit fontScale="90000"/>
          </a:bodyPr>
          <a:lstStyle/>
          <a:p>
            <a:pPr algn="ctr" rtl="1"/>
            <a:r>
              <a:rPr lang="ar-MA" sz="3600" b="1" i="1" dirty="0" smtClean="0">
                <a:solidFill>
                  <a:schemeClr val="tx1"/>
                </a:solidFill>
              </a:rPr>
              <a:t>مجمــوع ميزانية التسيير للسنة المالية </a:t>
            </a:r>
            <a:r>
              <a:rPr lang="ar-MA" sz="3600" b="1" i="1" dirty="0" smtClean="0">
                <a:solidFill>
                  <a:schemeClr val="tx1"/>
                </a:solidFill>
              </a:rPr>
              <a:t>2023</a:t>
            </a:r>
            <a:endParaRPr lang="fr-FR" sz="3600" b="1" i="1" dirty="0">
              <a:solidFill>
                <a:schemeClr val="tx1"/>
              </a:solidFill>
            </a:endParaRPr>
          </a:p>
        </p:txBody>
      </p:sp>
      <p:graphicFrame>
        <p:nvGraphicFramePr>
          <p:cNvPr id="4" name="Espace réservé du contenu 3"/>
          <p:cNvGraphicFramePr>
            <a:graphicFrameLocks noGrp="1"/>
          </p:cNvGraphicFramePr>
          <p:nvPr>
            <p:ph idx="1"/>
          </p:nvPr>
        </p:nvGraphicFramePr>
        <p:xfrm>
          <a:off x="342900" y="2795588"/>
          <a:ext cx="6172200" cy="5191760"/>
        </p:xfrm>
        <a:graphic>
          <a:graphicData uri="http://schemas.openxmlformats.org/drawingml/2006/table">
            <a:tbl>
              <a:tblPr firstRow="1" bandRow="1">
                <a:tableStyleId>{5C22544A-7EE6-4342-B048-85BDC9FD1C3A}</a:tableStyleId>
              </a:tblPr>
              <a:tblGrid>
                <a:gridCol w="2443158"/>
                <a:gridCol w="3729042"/>
              </a:tblGrid>
              <a:tr h="370840">
                <a:tc>
                  <a:txBody>
                    <a:bodyPr/>
                    <a:lstStyle/>
                    <a:p>
                      <a:pPr algn="ctr"/>
                      <a:r>
                        <a:rPr lang="ar-MA" dirty="0" smtClean="0">
                          <a:cs typeface="+mn-cs"/>
                        </a:rPr>
                        <a:t>المبلغ بالدرهم</a:t>
                      </a:r>
                      <a:r>
                        <a:rPr lang="ar-MA" baseline="0" dirty="0" smtClean="0">
                          <a:cs typeface="+mn-cs"/>
                        </a:rPr>
                        <a:t> </a:t>
                      </a:r>
                      <a:endParaRPr lang="fr-FR" dirty="0">
                        <a:cs typeface="+mn-cs"/>
                      </a:endParaRPr>
                    </a:p>
                  </a:txBody>
                  <a:tcPr/>
                </a:tc>
                <a:tc>
                  <a:txBody>
                    <a:bodyPr/>
                    <a:lstStyle/>
                    <a:p>
                      <a:pPr algn="r" rtl="1"/>
                      <a:r>
                        <a:rPr lang="ar-MA" dirty="0" smtClean="0"/>
                        <a:t>أبـــــواب</a:t>
                      </a:r>
                      <a:r>
                        <a:rPr lang="ar-MA" baseline="0" dirty="0" smtClean="0"/>
                        <a:t> </a:t>
                      </a:r>
                      <a:r>
                        <a:rPr lang="ar-MA" baseline="0" dirty="0" err="1" smtClean="0"/>
                        <a:t>المداخيـــــل</a:t>
                      </a:r>
                      <a:endParaRPr lang="fr-FR" dirty="0"/>
                    </a:p>
                  </a:txBody>
                  <a:tcPr/>
                </a:tc>
              </a:tr>
              <a:tr h="370840">
                <a:tc>
                  <a:txBody>
                    <a:bodyPr/>
                    <a:lstStyle/>
                    <a:p>
                      <a:pPr algn="ctr"/>
                      <a:r>
                        <a:rPr lang="fr-FR" sz="1600" baseline="0" dirty="0" smtClean="0">
                          <a:latin typeface="MingLiU" pitchFamily="49" charset="-120"/>
                          <a:ea typeface="MingLiU" pitchFamily="49" charset="-120"/>
                          <a:cs typeface="+mn-cs"/>
                        </a:rPr>
                        <a:t>39 735 405,00</a:t>
                      </a:r>
                      <a:endParaRPr lang="fr-FR" sz="1600" dirty="0">
                        <a:latin typeface="MingLiU" pitchFamily="49" charset="-120"/>
                        <a:ea typeface="MingLiU" pitchFamily="49" charset="-120"/>
                        <a:cs typeface="+mn-cs"/>
                      </a:endParaRPr>
                    </a:p>
                  </a:txBody>
                  <a:tcPr/>
                </a:tc>
                <a:tc>
                  <a:txBody>
                    <a:bodyPr/>
                    <a:lstStyle/>
                    <a:p>
                      <a:pPr algn="r" rtl="1"/>
                      <a:r>
                        <a:rPr lang="ar-MA" dirty="0" smtClean="0">
                          <a:cs typeface="+mn-cs"/>
                        </a:rPr>
                        <a:t>الباب</a:t>
                      </a:r>
                      <a:r>
                        <a:rPr lang="ar-MA" baseline="0" dirty="0" smtClean="0">
                          <a:cs typeface="+mn-cs"/>
                        </a:rPr>
                        <a:t> 10</a:t>
                      </a:r>
                      <a:endParaRPr lang="fr-FR" dirty="0">
                        <a:cs typeface="+mn-cs"/>
                      </a:endParaRPr>
                    </a:p>
                  </a:txBody>
                  <a:tcPr/>
                </a:tc>
              </a:tr>
              <a:tr h="370840">
                <a:tc>
                  <a:txBody>
                    <a:bodyPr/>
                    <a:lstStyle/>
                    <a:p>
                      <a:pPr algn="ctr"/>
                      <a:r>
                        <a:rPr lang="fr-FR" sz="1600" dirty="0" smtClean="0">
                          <a:latin typeface="MingLiU" pitchFamily="49" charset="-120"/>
                          <a:ea typeface="MingLiU" pitchFamily="49" charset="-120"/>
                          <a:cs typeface="+mn-cs"/>
                        </a:rPr>
                        <a:t>1 503 435,00</a:t>
                      </a:r>
                      <a:endParaRPr lang="fr-FR" sz="1600" dirty="0">
                        <a:latin typeface="MingLiU" pitchFamily="49" charset="-120"/>
                        <a:ea typeface="MingLiU" pitchFamily="49" charset="-120"/>
                        <a:cs typeface="+mn-cs"/>
                      </a:endParaRPr>
                    </a:p>
                  </a:txBody>
                  <a:tcPr/>
                </a:tc>
                <a:tc>
                  <a:txBody>
                    <a:bodyPr/>
                    <a:lstStyle/>
                    <a:p>
                      <a:pPr algn="r" rtl="1"/>
                      <a:r>
                        <a:rPr lang="ar-MA" dirty="0" smtClean="0">
                          <a:cs typeface="+mn-cs"/>
                        </a:rPr>
                        <a:t>الباب 20</a:t>
                      </a:r>
                      <a:endParaRPr lang="fr-FR" dirty="0">
                        <a:cs typeface="+mn-cs"/>
                      </a:endParaRPr>
                    </a:p>
                  </a:txBody>
                  <a:tcPr/>
                </a:tc>
              </a:tr>
              <a:tr h="370840">
                <a:tc>
                  <a:txBody>
                    <a:bodyPr/>
                    <a:lstStyle/>
                    <a:p>
                      <a:pPr algn="ctr"/>
                      <a:r>
                        <a:rPr lang="fr-FR" sz="1600" dirty="0" smtClean="0">
                          <a:latin typeface="MingLiU" pitchFamily="49" charset="-120"/>
                          <a:ea typeface="MingLiU" pitchFamily="49" charset="-120"/>
                          <a:cs typeface="+mn-cs"/>
                        </a:rPr>
                        <a:t>24 880 100,00</a:t>
                      </a:r>
                      <a:endParaRPr lang="fr-FR" sz="1600" dirty="0">
                        <a:latin typeface="MingLiU" pitchFamily="49" charset="-120"/>
                        <a:ea typeface="MingLiU" pitchFamily="49" charset="-120"/>
                        <a:cs typeface="+mn-cs"/>
                      </a:endParaRPr>
                    </a:p>
                  </a:txBody>
                  <a:tcPr/>
                </a:tc>
                <a:tc>
                  <a:txBody>
                    <a:bodyPr/>
                    <a:lstStyle/>
                    <a:p>
                      <a:pPr algn="r" rtl="1"/>
                      <a:r>
                        <a:rPr lang="ar-MA" dirty="0" smtClean="0">
                          <a:cs typeface="+mn-cs"/>
                        </a:rPr>
                        <a:t>الباب 30</a:t>
                      </a:r>
                      <a:endParaRPr lang="fr-FR" dirty="0">
                        <a:cs typeface="+mn-cs"/>
                      </a:endParaRPr>
                    </a:p>
                  </a:txBody>
                  <a:tcPr/>
                </a:tc>
              </a:tr>
              <a:tr h="370840">
                <a:tc>
                  <a:txBody>
                    <a:bodyPr/>
                    <a:lstStyle/>
                    <a:p>
                      <a:pPr algn="ctr"/>
                      <a:r>
                        <a:rPr lang="fr-FR" sz="1600" dirty="0" smtClean="0">
                          <a:latin typeface="MingLiU" pitchFamily="49" charset="-120"/>
                          <a:ea typeface="MingLiU" pitchFamily="49" charset="-120"/>
                          <a:cs typeface="+mn-cs"/>
                        </a:rPr>
                        <a:t>24 294 100,00</a:t>
                      </a:r>
                      <a:endParaRPr lang="fr-FR" sz="1600" dirty="0">
                        <a:latin typeface="MingLiU" pitchFamily="49" charset="-120"/>
                        <a:ea typeface="MingLiU" pitchFamily="49" charset="-120"/>
                        <a:cs typeface="+mn-cs"/>
                      </a:endParaRPr>
                    </a:p>
                  </a:txBody>
                  <a:tcPr/>
                </a:tc>
                <a:tc>
                  <a:txBody>
                    <a:bodyPr/>
                    <a:lstStyle/>
                    <a:p>
                      <a:pPr algn="r" rtl="1"/>
                      <a:r>
                        <a:rPr lang="ar-MA" dirty="0" smtClean="0">
                          <a:cs typeface="+mn-cs"/>
                        </a:rPr>
                        <a:t>الباب 40</a:t>
                      </a:r>
                      <a:endParaRPr lang="fr-FR" dirty="0">
                        <a:cs typeface="+mn-cs"/>
                      </a:endParaRPr>
                    </a:p>
                  </a:txBody>
                  <a:tcPr/>
                </a:tc>
              </a:tr>
              <a:tr h="370840">
                <a:tc>
                  <a:txBody>
                    <a:bodyPr/>
                    <a:lstStyle/>
                    <a:p>
                      <a:pPr algn="ctr"/>
                      <a:r>
                        <a:rPr lang="fr-FR" sz="1600" dirty="0" smtClean="0">
                          <a:latin typeface="MingLiU" pitchFamily="49" charset="-120"/>
                          <a:ea typeface="MingLiU" pitchFamily="49" charset="-120"/>
                          <a:cs typeface="+mn-cs"/>
                        </a:rPr>
                        <a:t>400 000,00</a:t>
                      </a:r>
                      <a:endParaRPr lang="fr-FR" sz="1600" dirty="0">
                        <a:latin typeface="MingLiU" pitchFamily="49" charset="-120"/>
                        <a:ea typeface="MingLiU" pitchFamily="49" charset="-120"/>
                        <a:cs typeface="+mn-cs"/>
                      </a:endParaRPr>
                    </a:p>
                  </a:txBody>
                  <a:tcPr/>
                </a:tc>
                <a:tc>
                  <a:txBody>
                    <a:bodyPr/>
                    <a:lstStyle/>
                    <a:p>
                      <a:pPr algn="r" rtl="1"/>
                      <a:r>
                        <a:rPr lang="ar-MA" dirty="0" smtClean="0">
                          <a:cs typeface="+mn-cs"/>
                        </a:rPr>
                        <a:t>الباب 50</a:t>
                      </a:r>
                      <a:endParaRPr lang="fr-FR" dirty="0">
                        <a:cs typeface="+mn-cs"/>
                      </a:endParaRPr>
                    </a:p>
                  </a:txBody>
                  <a:tcPr/>
                </a:tc>
              </a:tr>
              <a:tr h="370840">
                <a:tc>
                  <a:txBody>
                    <a:bodyPr/>
                    <a:lstStyle/>
                    <a:p>
                      <a:endParaRPr lang="fr-FR" sz="1600" dirty="0">
                        <a:latin typeface="MingLiU" pitchFamily="49" charset="-120"/>
                        <a:ea typeface="MingLiU" pitchFamily="49" charset="-120"/>
                        <a:cs typeface="+mn-cs"/>
                      </a:endParaRPr>
                    </a:p>
                  </a:txBody>
                  <a:tcPr>
                    <a:solidFill>
                      <a:schemeClr val="accent1"/>
                    </a:solidFill>
                  </a:tcPr>
                </a:tc>
                <a:tc>
                  <a:txBody>
                    <a:bodyPr/>
                    <a:lstStyle/>
                    <a:p>
                      <a:pPr algn="r" rtl="1"/>
                      <a:r>
                        <a:rPr lang="ar-MA" dirty="0" smtClean="0">
                          <a:cs typeface="+mn-cs"/>
                        </a:rPr>
                        <a:t>أبواب</a:t>
                      </a:r>
                      <a:r>
                        <a:rPr lang="ar-MA" baseline="0" dirty="0" smtClean="0">
                          <a:cs typeface="+mn-cs"/>
                        </a:rPr>
                        <a:t> المصاريف </a:t>
                      </a:r>
                      <a:endParaRPr lang="fr-FR" dirty="0">
                        <a:cs typeface="+mn-cs"/>
                      </a:endParaRPr>
                    </a:p>
                  </a:txBody>
                  <a:tcPr>
                    <a:solidFill>
                      <a:schemeClr val="accent1"/>
                    </a:solidFill>
                  </a:tcPr>
                </a:tc>
              </a:tr>
              <a:tr h="370840">
                <a:tc>
                  <a:txBody>
                    <a:bodyPr/>
                    <a:lstStyle/>
                    <a:p>
                      <a:pPr algn="ctr"/>
                      <a:r>
                        <a:rPr lang="fr-FR" sz="1600" dirty="0" smtClean="0">
                          <a:latin typeface="MingLiU" pitchFamily="49" charset="-120"/>
                          <a:ea typeface="MingLiU" pitchFamily="49" charset="-120"/>
                          <a:cs typeface="+mn-cs"/>
                        </a:rPr>
                        <a:t> </a:t>
                      </a:r>
                      <a:r>
                        <a:rPr lang="fr-FR" sz="1600" dirty="0" smtClean="0">
                          <a:latin typeface="MingLiU" pitchFamily="49" charset="-120"/>
                          <a:ea typeface="MingLiU" pitchFamily="49" charset="-120"/>
                          <a:cs typeface="+mn-cs"/>
                        </a:rPr>
                        <a:t>42 151 200,00</a:t>
                      </a:r>
                      <a:endParaRPr lang="fr-FR" sz="1600" dirty="0">
                        <a:latin typeface="MingLiU" pitchFamily="49" charset="-120"/>
                        <a:ea typeface="MingLiU" pitchFamily="49" charset="-120"/>
                        <a:cs typeface="+mn-cs"/>
                      </a:endParaRPr>
                    </a:p>
                  </a:txBody>
                  <a:tcPr/>
                </a:tc>
                <a:tc>
                  <a:txBody>
                    <a:bodyPr/>
                    <a:lstStyle/>
                    <a:p>
                      <a:pPr algn="r" rtl="1"/>
                      <a:r>
                        <a:rPr lang="ar-MA" dirty="0" smtClean="0">
                          <a:cs typeface="+mn-cs"/>
                        </a:rPr>
                        <a:t>الباب</a:t>
                      </a:r>
                      <a:r>
                        <a:rPr lang="ar-MA" baseline="0" dirty="0" smtClean="0">
                          <a:cs typeface="+mn-cs"/>
                        </a:rPr>
                        <a:t> 10</a:t>
                      </a:r>
                      <a:endParaRPr lang="fr-FR" dirty="0">
                        <a:cs typeface="+mn-cs"/>
                      </a:endParaRPr>
                    </a:p>
                  </a:txBody>
                  <a:tcPr/>
                </a:tc>
              </a:tr>
              <a:tr h="370840">
                <a:tc>
                  <a:txBody>
                    <a:bodyPr/>
                    <a:lstStyle/>
                    <a:p>
                      <a:pPr algn="ctr"/>
                      <a:r>
                        <a:rPr lang="fr-FR" sz="1600" dirty="0" smtClean="0">
                          <a:latin typeface="MingLiU" pitchFamily="49" charset="-120"/>
                          <a:ea typeface="MingLiU" pitchFamily="49" charset="-120"/>
                          <a:cs typeface="+mn-cs"/>
                        </a:rPr>
                        <a:t>7 500 000</a:t>
                      </a:r>
                      <a:r>
                        <a:rPr lang="fr-FR" sz="1600" baseline="0" dirty="0" smtClean="0">
                          <a:latin typeface="MingLiU" pitchFamily="49" charset="-120"/>
                          <a:ea typeface="MingLiU" pitchFamily="49" charset="-120"/>
                          <a:cs typeface="+mn-cs"/>
                        </a:rPr>
                        <a:t>,00</a:t>
                      </a:r>
                      <a:endParaRPr lang="fr-FR" sz="1600" dirty="0">
                        <a:latin typeface="MingLiU" pitchFamily="49" charset="-120"/>
                        <a:ea typeface="MingLiU" pitchFamily="49" charset="-120"/>
                        <a:cs typeface="+mn-cs"/>
                      </a:endParaRPr>
                    </a:p>
                  </a:txBody>
                  <a:tcPr/>
                </a:tc>
                <a:tc>
                  <a:txBody>
                    <a:bodyPr/>
                    <a:lstStyle/>
                    <a:p>
                      <a:pPr algn="r" rtl="1"/>
                      <a:r>
                        <a:rPr lang="ar-MA" dirty="0" smtClean="0">
                          <a:cs typeface="+mn-cs"/>
                        </a:rPr>
                        <a:t>الباب 20</a:t>
                      </a:r>
                      <a:endParaRPr lang="fr-FR" dirty="0">
                        <a:cs typeface="+mn-cs"/>
                      </a:endParaRPr>
                    </a:p>
                  </a:txBody>
                  <a:tcPr/>
                </a:tc>
              </a:tr>
              <a:tr h="370840">
                <a:tc>
                  <a:txBody>
                    <a:bodyPr/>
                    <a:lstStyle/>
                    <a:p>
                      <a:pPr algn="ctr"/>
                      <a:r>
                        <a:rPr lang="fr-FR" sz="1600" dirty="0" smtClean="0">
                          <a:latin typeface="MingLiU" pitchFamily="49" charset="-120"/>
                          <a:ea typeface="MingLiU" pitchFamily="49" charset="-120"/>
                          <a:cs typeface="+mn-cs"/>
                        </a:rPr>
                        <a:t>10 </a:t>
                      </a:r>
                      <a:r>
                        <a:rPr lang="fr-FR" sz="1600" dirty="0" smtClean="0">
                          <a:latin typeface="MingLiU" pitchFamily="49" charset="-120"/>
                          <a:ea typeface="MingLiU" pitchFamily="49" charset="-120"/>
                          <a:cs typeface="+mn-cs"/>
                        </a:rPr>
                        <a:t>750 </a:t>
                      </a:r>
                      <a:r>
                        <a:rPr lang="fr-FR" sz="1600" dirty="0" smtClean="0">
                          <a:latin typeface="MingLiU" pitchFamily="49" charset="-120"/>
                          <a:ea typeface="MingLiU" pitchFamily="49" charset="-120"/>
                          <a:cs typeface="+mn-cs"/>
                        </a:rPr>
                        <a:t>000,00</a:t>
                      </a:r>
                      <a:endParaRPr lang="fr-FR" sz="1600" dirty="0">
                        <a:latin typeface="MingLiU" pitchFamily="49" charset="-120"/>
                        <a:ea typeface="MingLiU" pitchFamily="49" charset="-120"/>
                        <a:cs typeface="+mn-cs"/>
                      </a:endParaRPr>
                    </a:p>
                  </a:txBody>
                  <a:tcPr/>
                </a:tc>
                <a:tc>
                  <a:txBody>
                    <a:bodyPr/>
                    <a:lstStyle/>
                    <a:p>
                      <a:pPr algn="r" rtl="1"/>
                      <a:r>
                        <a:rPr lang="ar-MA" dirty="0" smtClean="0">
                          <a:cs typeface="+mn-cs"/>
                        </a:rPr>
                        <a:t>الباب 30</a:t>
                      </a:r>
                      <a:endParaRPr lang="fr-FR" dirty="0">
                        <a:cs typeface="+mn-cs"/>
                      </a:endParaRPr>
                    </a:p>
                  </a:txBody>
                  <a:tcPr/>
                </a:tc>
              </a:tr>
              <a:tr h="370840">
                <a:tc>
                  <a:txBody>
                    <a:bodyPr/>
                    <a:lstStyle/>
                    <a:p>
                      <a:pPr algn="ctr"/>
                      <a:r>
                        <a:rPr lang="fr-FR" sz="1600" dirty="0" smtClean="0">
                          <a:latin typeface="MingLiU" pitchFamily="49" charset="-120"/>
                          <a:ea typeface="MingLiU" pitchFamily="49" charset="-120"/>
                          <a:cs typeface="+mn-cs"/>
                        </a:rPr>
                        <a:t>0</a:t>
                      </a:r>
                      <a:endParaRPr lang="fr-FR" sz="1600" dirty="0">
                        <a:latin typeface="MingLiU" pitchFamily="49" charset="-120"/>
                        <a:ea typeface="MingLiU" pitchFamily="49" charset="-120"/>
                        <a:cs typeface="+mn-cs"/>
                      </a:endParaRPr>
                    </a:p>
                  </a:txBody>
                  <a:tcPr/>
                </a:tc>
                <a:tc>
                  <a:txBody>
                    <a:bodyPr/>
                    <a:lstStyle/>
                    <a:p>
                      <a:pPr algn="r" rtl="1"/>
                      <a:r>
                        <a:rPr lang="ar-MA" dirty="0" smtClean="0">
                          <a:cs typeface="+mn-cs"/>
                        </a:rPr>
                        <a:t>الباب 40</a:t>
                      </a:r>
                      <a:endParaRPr lang="fr-FR" dirty="0">
                        <a:cs typeface="+mn-cs"/>
                      </a:endParaRPr>
                    </a:p>
                  </a:txBody>
                  <a:tcPr/>
                </a:tc>
              </a:tr>
              <a:tr h="370840">
                <a:tc>
                  <a:txBody>
                    <a:bodyPr/>
                    <a:lstStyle/>
                    <a:p>
                      <a:pPr algn="ctr"/>
                      <a:r>
                        <a:rPr lang="fr-FR" sz="1600" dirty="0" smtClean="0">
                          <a:latin typeface="MingLiU" pitchFamily="49" charset="-120"/>
                          <a:ea typeface="MingLiU" pitchFamily="49" charset="-120"/>
                          <a:cs typeface="+mn-cs"/>
                        </a:rPr>
                        <a:t>24 581 640,00</a:t>
                      </a:r>
                      <a:endParaRPr lang="fr-FR" sz="1600" dirty="0">
                        <a:latin typeface="MingLiU" pitchFamily="49" charset="-120"/>
                        <a:ea typeface="MingLiU" pitchFamily="49" charset="-120"/>
                        <a:cs typeface="+mn-cs"/>
                      </a:endParaRPr>
                    </a:p>
                  </a:txBody>
                  <a:tcPr/>
                </a:tc>
                <a:tc>
                  <a:txBody>
                    <a:bodyPr/>
                    <a:lstStyle/>
                    <a:p>
                      <a:pPr algn="r" rtl="1"/>
                      <a:r>
                        <a:rPr lang="ar-MA" dirty="0" smtClean="0">
                          <a:cs typeface="+mn-cs"/>
                        </a:rPr>
                        <a:t>الباب 50</a:t>
                      </a:r>
                      <a:endParaRPr lang="fr-FR" dirty="0">
                        <a:cs typeface="+mn-cs"/>
                      </a:endParaRPr>
                    </a:p>
                  </a:txBody>
                  <a:tcPr/>
                </a:tc>
              </a:tr>
              <a:tr h="370840">
                <a:tc>
                  <a:txBody>
                    <a:bodyPr/>
                    <a:lstStyle/>
                    <a:p>
                      <a:pPr algn="ctr"/>
                      <a:r>
                        <a:rPr lang="fr-FR" sz="1600" smtClean="0">
                          <a:latin typeface="MingLiU" pitchFamily="49" charset="-120"/>
                          <a:ea typeface="MingLiU" pitchFamily="49" charset="-120"/>
                          <a:cs typeface="+mn-cs"/>
                        </a:rPr>
                        <a:t>5</a:t>
                      </a:r>
                      <a:r>
                        <a:rPr lang="fr-FR" sz="1600" baseline="0" smtClean="0">
                          <a:latin typeface="MingLiU" pitchFamily="49" charset="-120"/>
                          <a:ea typeface="MingLiU" pitchFamily="49" charset="-120"/>
                          <a:cs typeface="+mn-cs"/>
                        </a:rPr>
                        <a:t> 840 200,00</a:t>
                      </a:r>
                      <a:endParaRPr lang="fr-FR" sz="1600" dirty="0">
                        <a:latin typeface="MingLiU" pitchFamily="49" charset="-120"/>
                        <a:ea typeface="MingLiU" pitchFamily="49" charset="-120"/>
                        <a:cs typeface="+mn-cs"/>
                      </a:endParaRPr>
                    </a:p>
                  </a:txBody>
                  <a:tcPr/>
                </a:tc>
                <a:tc>
                  <a:txBody>
                    <a:bodyPr/>
                    <a:lstStyle/>
                    <a:p>
                      <a:pPr algn="r" rtl="1"/>
                      <a:r>
                        <a:rPr lang="ar-MA" dirty="0" smtClean="0">
                          <a:cs typeface="+mn-cs"/>
                        </a:rPr>
                        <a:t>الباب</a:t>
                      </a:r>
                      <a:r>
                        <a:rPr lang="ar-MA" baseline="0" dirty="0" smtClean="0">
                          <a:cs typeface="+mn-cs"/>
                        </a:rPr>
                        <a:t>  60</a:t>
                      </a:r>
                      <a:endParaRPr lang="fr-FR" dirty="0">
                        <a:cs typeface="+mn-cs"/>
                      </a:endParaRPr>
                    </a:p>
                  </a:txBody>
                  <a:tcPr/>
                </a:tc>
              </a:tr>
              <a:tr h="370840">
                <a:tc>
                  <a:txBody>
                    <a:bodyPr/>
                    <a:lstStyle/>
                    <a:p>
                      <a:pPr algn="ctr"/>
                      <a:r>
                        <a:rPr lang="fr-FR" sz="1600" b="1" i="1" dirty="0" smtClean="0">
                          <a:latin typeface="MingLiU" pitchFamily="49" charset="-120"/>
                          <a:ea typeface="MingLiU" pitchFamily="49" charset="-120"/>
                          <a:cs typeface="+mn-cs"/>
                        </a:rPr>
                        <a:t>152</a:t>
                      </a:r>
                      <a:r>
                        <a:rPr lang="fr-FR" sz="1600" b="1" i="1" baseline="0" dirty="0" smtClean="0">
                          <a:latin typeface="MingLiU" pitchFamily="49" charset="-120"/>
                          <a:ea typeface="MingLiU" pitchFamily="49" charset="-120"/>
                          <a:cs typeface="+mn-cs"/>
                        </a:rPr>
                        <a:t> 953 010,00</a:t>
                      </a:r>
                      <a:endParaRPr lang="fr-FR" sz="1600" b="1" i="1" dirty="0">
                        <a:latin typeface="MingLiU" pitchFamily="49" charset="-120"/>
                        <a:ea typeface="MingLiU" pitchFamily="49" charset="-120"/>
                        <a:cs typeface="+mn-cs"/>
                      </a:endParaRPr>
                    </a:p>
                  </a:txBody>
                  <a:tcPr/>
                </a:tc>
                <a:tc>
                  <a:txBody>
                    <a:bodyPr/>
                    <a:lstStyle/>
                    <a:p>
                      <a:pPr algn="r" rtl="1"/>
                      <a:r>
                        <a:rPr lang="ar-MA" b="1" i="1" dirty="0" smtClean="0">
                          <a:cs typeface="+mn-cs"/>
                        </a:rPr>
                        <a:t>المجمــــوع</a:t>
                      </a:r>
                      <a:r>
                        <a:rPr lang="ar-MA" b="1" i="1" baseline="0" dirty="0" smtClean="0">
                          <a:cs typeface="+mn-cs"/>
                        </a:rPr>
                        <a:t> </a:t>
                      </a:r>
                      <a:endParaRPr lang="fr-FR" b="1" i="1" dirty="0">
                        <a:cs typeface="+mn-cs"/>
                      </a:endParaRPr>
                    </a:p>
                  </a:txBody>
                  <a:tcPr/>
                </a:tc>
              </a:tr>
            </a:tbl>
          </a:graphicData>
        </a:graphic>
      </p:graphicFrame>
      <p:sp>
        <p:nvSpPr>
          <p:cNvPr id="5" name="Espace réservé du numéro de diapositive 4"/>
          <p:cNvSpPr>
            <a:spLocks noGrp="1"/>
          </p:cNvSpPr>
          <p:nvPr>
            <p:ph type="sldNum" sz="quarter" idx="12"/>
          </p:nvPr>
        </p:nvSpPr>
        <p:spPr/>
        <p:txBody>
          <a:bodyPr/>
          <a:lstStyle/>
          <a:p>
            <a:fld id="{7B99D45D-AA0E-45DB-8AEB-87AB1E50289B}" type="slidenum">
              <a:rPr lang="fr-FR" smtClean="0"/>
              <a:pPr/>
              <a:t>21</a:t>
            </a:fld>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642918" y="1809728"/>
            <a:ext cx="5429288" cy="7143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MA" sz="72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المداخيـــــــــــل</a:t>
            </a:r>
            <a:endParaRPr lang="fr-FR" sz="7200" b="1"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Rectangle à coins arrondis 2"/>
          <p:cNvSpPr/>
          <p:nvPr/>
        </p:nvSpPr>
        <p:spPr>
          <a:xfrm>
            <a:off x="642918" y="1738290"/>
            <a:ext cx="5429288" cy="7143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MA" sz="72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المداخيـــــــــــل</a:t>
            </a:r>
            <a:endParaRPr lang="fr-FR" sz="7200" b="1"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Espace réservé du numéro de diapositive 3"/>
          <p:cNvSpPr>
            <a:spLocks noGrp="1"/>
          </p:cNvSpPr>
          <p:nvPr>
            <p:ph type="sldNum" sz="quarter" idx="12"/>
          </p:nvPr>
        </p:nvSpPr>
        <p:spPr/>
        <p:txBody>
          <a:bodyPr/>
          <a:lstStyle/>
          <a:p>
            <a:fld id="{7B99D45D-AA0E-45DB-8AEB-87AB1E50289B}" type="slidenum">
              <a:rPr lang="fr-FR" smtClean="0"/>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1166786"/>
            <a:ext cx="6172200" cy="642942"/>
          </a:xfrm>
        </p:spPr>
        <p:txBody>
          <a:bodyPr/>
          <a:lstStyle/>
          <a:p>
            <a:pPr algn="ctr" rtl="1"/>
            <a:r>
              <a:rPr lang="ar-MA" sz="3200" b="1" i="1" dirty="0" smtClean="0">
                <a:solidFill>
                  <a:schemeClr val="tx1"/>
                </a:solidFill>
              </a:rPr>
              <a:t>توزيع </a:t>
            </a:r>
            <a:r>
              <a:rPr lang="ar-MA" sz="3200" b="1" i="1" dirty="0" err="1" smtClean="0">
                <a:solidFill>
                  <a:schemeClr val="tx1"/>
                </a:solidFill>
              </a:rPr>
              <a:t>المداخيل</a:t>
            </a:r>
            <a:r>
              <a:rPr lang="ar-MA" sz="3200" b="1" i="1" dirty="0" smtClean="0">
                <a:solidFill>
                  <a:schemeClr val="tx1"/>
                </a:solidFill>
              </a:rPr>
              <a:t> حسب الأبواب </a:t>
            </a:r>
            <a:endParaRPr lang="fr-FR" sz="3200" b="1" i="1" dirty="0">
              <a:solidFill>
                <a:schemeClr val="tx1"/>
              </a:solidFill>
            </a:endParaRPr>
          </a:p>
        </p:txBody>
      </p:sp>
      <p:graphicFrame>
        <p:nvGraphicFramePr>
          <p:cNvPr id="4" name="Espace réservé du contenu 3"/>
          <p:cNvGraphicFramePr>
            <a:graphicFrameLocks noGrp="1"/>
          </p:cNvGraphicFramePr>
          <p:nvPr>
            <p:ph idx="1"/>
          </p:nvPr>
        </p:nvGraphicFramePr>
        <p:xfrm>
          <a:off x="342900" y="2166938"/>
          <a:ext cx="6172200" cy="2595880"/>
        </p:xfrm>
        <a:graphic>
          <a:graphicData uri="http://schemas.openxmlformats.org/drawingml/2006/table">
            <a:tbl>
              <a:tblPr firstRow="1" bandRow="1">
                <a:tableStyleId>{5C22544A-7EE6-4342-B048-85BDC9FD1C3A}</a:tableStyleId>
              </a:tblPr>
              <a:tblGrid>
                <a:gridCol w="2057400"/>
                <a:gridCol w="2528898"/>
                <a:gridCol w="1585902"/>
              </a:tblGrid>
              <a:tr h="370840">
                <a:tc>
                  <a:txBody>
                    <a:bodyPr/>
                    <a:lstStyle/>
                    <a:p>
                      <a:pPr algn="ctr" rtl="1"/>
                      <a:r>
                        <a:rPr lang="ar-MA" dirty="0" smtClean="0"/>
                        <a:t>مجموع </a:t>
                      </a:r>
                      <a:r>
                        <a:rPr lang="ar-MA" dirty="0" err="1" smtClean="0"/>
                        <a:t>المداخيل</a:t>
                      </a:r>
                      <a:r>
                        <a:rPr lang="ar-MA" baseline="0" dirty="0" smtClean="0"/>
                        <a:t> </a:t>
                      </a:r>
                      <a:endParaRPr lang="fr-FR" dirty="0"/>
                    </a:p>
                  </a:txBody>
                  <a:tcPr/>
                </a:tc>
                <a:tc>
                  <a:txBody>
                    <a:bodyPr/>
                    <a:lstStyle/>
                    <a:p>
                      <a:pPr algn="ctr"/>
                      <a:r>
                        <a:rPr lang="ar-MA" baseline="0" dirty="0" smtClean="0"/>
                        <a:t>نوع المصاريف  </a:t>
                      </a:r>
                      <a:endParaRPr lang="fr-FR" dirty="0"/>
                    </a:p>
                  </a:txBody>
                  <a:tcPr/>
                </a:tc>
                <a:tc>
                  <a:txBody>
                    <a:bodyPr/>
                    <a:lstStyle/>
                    <a:p>
                      <a:pPr algn="ctr"/>
                      <a:r>
                        <a:rPr lang="ar-MA" dirty="0" err="1" smtClean="0"/>
                        <a:t>الابواب</a:t>
                      </a:r>
                      <a:r>
                        <a:rPr lang="ar-MA" baseline="0" dirty="0" smtClean="0"/>
                        <a:t> </a:t>
                      </a:r>
                      <a:endParaRPr lang="fr-FR" dirty="0"/>
                    </a:p>
                  </a:txBody>
                  <a:tcPr/>
                </a:tc>
              </a:tr>
              <a:tr h="370840">
                <a:tc>
                  <a:txBody>
                    <a:bodyPr/>
                    <a:lstStyle/>
                    <a:p>
                      <a:pPr algn="ctr"/>
                      <a:r>
                        <a:rPr lang="fr-FR" sz="1600" dirty="0" smtClean="0">
                          <a:latin typeface="MingLiU" pitchFamily="49" charset="-120"/>
                          <a:ea typeface="MingLiU" pitchFamily="49" charset="-120"/>
                          <a:cs typeface="+mn-cs"/>
                        </a:rPr>
                        <a:t>33</a:t>
                      </a:r>
                      <a:r>
                        <a:rPr lang="fr-FR" sz="1600" baseline="0" dirty="0" smtClean="0">
                          <a:latin typeface="MingLiU" pitchFamily="49" charset="-120"/>
                          <a:ea typeface="MingLiU" pitchFamily="49" charset="-120"/>
                          <a:cs typeface="+mn-cs"/>
                        </a:rPr>
                        <a:t> 735 405.00</a:t>
                      </a:r>
                      <a:endParaRPr lang="fr-FR" sz="1600" dirty="0">
                        <a:latin typeface="MingLiU" pitchFamily="49" charset="-120"/>
                        <a:ea typeface="MingLiU" pitchFamily="49" charset="-120"/>
                        <a:cs typeface="+mn-cs"/>
                      </a:endParaRPr>
                    </a:p>
                  </a:txBody>
                  <a:tcPr/>
                </a:tc>
                <a:tc>
                  <a:txBody>
                    <a:bodyPr/>
                    <a:lstStyle/>
                    <a:p>
                      <a:pPr algn="ctr"/>
                      <a:r>
                        <a:rPr lang="ar-MA" dirty="0" err="1" smtClean="0"/>
                        <a:t>مداخيل</a:t>
                      </a:r>
                      <a:r>
                        <a:rPr lang="ar-MA" dirty="0" smtClean="0"/>
                        <a:t> التسيير</a:t>
                      </a:r>
                      <a:endParaRPr lang="fr-FR" dirty="0"/>
                    </a:p>
                  </a:txBody>
                  <a:tcPr/>
                </a:tc>
                <a:tc>
                  <a:txBody>
                    <a:bodyPr/>
                    <a:lstStyle/>
                    <a:p>
                      <a:pPr algn="r" rtl="1"/>
                      <a:r>
                        <a:rPr lang="ar-MA" dirty="0" smtClean="0"/>
                        <a:t>الباب 10</a:t>
                      </a:r>
                      <a:endParaRPr lang="fr-FR" dirty="0"/>
                    </a:p>
                  </a:txBody>
                  <a:tcPr/>
                </a:tc>
              </a:tr>
              <a:tr h="370840">
                <a:tc>
                  <a:txBody>
                    <a:bodyPr/>
                    <a:lstStyle/>
                    <a:p>
                      <a:pPr algn="ctr"/>
                      <a:r>
                        <a:rPr lang="fr-FR" sz="1600" dirty="0" smtClean="0">
                          <a:latin typeface="MingLiU" pitchFamily="49" charset="-120"/>
                          <a:ea typeface="MingLiU" pitchFamily="49" charset="-120"/>
                          <a:cs typeface="+mn-cs"/>
                        </a:rPr>
                        <a:t>703 100.00</a:t>
                      </a:r>
                      <a:endParaRPr lang="fr-FR" sz="1600" dirty="0">
                        <a:latin typeface="MingLiU" pitchFamily="49" charset="-120"/>
                        <a:ea typeface="MingLiU" pitchFamily="49" charset="-120"/>
                        <a:cs typeface="+mn-cs"/>
                      </a:endParaRPr>
                    </a:p>
                  </a:txBody>
                  <a:tcPr/>
                </a:tc>
                <a:tc>
                  <a:txBody>
                    <a:bodyPr/>
                    <a:lstStyle/>
                    <a:p>
                      <a:pPr algn="ctr"/>
                      <a:r>
                        <a:rPr lang="ar-MA" dirty="0" smtClean="0"/>
                        <a:t>مجال الشؤون الاجتماعية </a:t>
                      </a:r>
                      <a:endParaRPr lang="fr-FR" dirty="0"/>
                    </a:p>
                  </a:txBody>
                  <a:tcPr/>
                </a:tc>
                <a:tc>
                  <a:txBody>
                    <a:bodyPr/>
                    <a:lstStyle/>
                    <a:p>
                      <a:pPr algn="r" rtl="1"/>
                      <a:r>
                        <a:rPr lang="ar-MA" dirty="0" smtClean="0"/>
                        <a:t>الباب 20</a:t>
                      </a:r>
                      <a:endParaRPr lang="fr-FR" dirty="0"/>
                    </a:p>
                  </a:txBody>
                  <a:tcPr/>
                </a:tc>
              </a:tr>
              <a:tr h="370840">
                <a:tc>
                  <a:txBody>
                    <a:bodyPr/>
                    <a:lstStyle/>
                    <a:p>
                      <a:pPr algn="ctr"/>
                      <a:r>
                        <a:rPr lang="fr-FR" sz="1600" dirty="0" smtClean="0">
                          <a:latin typeface="MingLiU" pitchFamily="49" charset="-120"/>
                          <a:ea typeface="MingLiU" pitchFamily="49" charset="-120"/>
                          <a:cs typeface="+mn-cs"/>
                        </a:rPr>
                        <a:t>22 492 000.00</a:t>
                      </a:r>
                      <a:endParaRPr lang="fr-FR" sz="1600" dirty="0">
                        <a:latin typeface="MingLiU" pitchFamily="49" charset="-120"/>
                        <a:ea typeface="MingLiU" pitchFamily="49" charset="-120"/>
                        <a:cs typeface="+mn-cs"/>
                      </a:endParaRPr>
                    </a:p>
                  </a:txBody>
                  <a:tcPr/>
                </a:tc>
                <a:tc>
                  <a:txBody>
                    <a:bodyPr/>
                    <a:lstStyle/>
                    <a:p>
                      <a:pPr algn="ctr"/>
                      <a:r>
                        <a:rPr lang="ar-MA" dirty="0" smtClean="0"/>
                        <a:t>مجال الشؤون التقنية </a:t>
                      </a:r>
                      <a:endParaRPr lang="fr-FR" dirty="0"/>
                    </a:p>
                  </a:txBody>
                  <a:tcPr/>
                </a:tc>
                <a:tc>
                  <a:txBody>
                    <a:bodyPr/>
                    <a:lstStyle/>
                    <a:p>
                      <a:pPr algn="r" rtl="1"/>
                      <a:r>
                        <a:rPr lang="ar-MA" dirty="0" smtClean="0"/>
                        <a:t>الباب 30</a:t>
                      </a:r>
                      <a:endParaRPr lang="fr-FR" dirty="0"/>
                    </a:p>
                  </a:txBody>
                  <a:tcPr/>
                </a:tc>
              </a:tr>
              <a:tr h="370840">
                <a:tc>
                  <a:txBody>
                    <a:bodyPr/>
                    <a:lstStyle/>
                    <a:p>
                      <a:pPr algn="ctr"/>
                      <a:r>
                        <a:rPr lang="fr-FR" sz="1600" dirty="0" smtClean="0">
                          <a:latin typeface="MingLiU" pitchFamily="49" charset="-120"/>
                          <a:ea typeface="MingLiU" pitchFamily="49" charset="-120"/>
                          <a:cs typeface="+mn-cs"/>
                        </a:rPr>
                        <a:t>19 146 000.00</a:t>
                      </a:r>
                      <a:endParaRPr lang="fr-FR" sz="1600" dirty="0">
                        <a:latin typeface="MingLiU" pitchFamily="49" charset="-120"/>
                        <a:ea typeface="MingLiU" pitchFamily="49" charset="-120"/>
                        <a:cs typeface="+mn-cs"/>
                      </a:endParaRPr>
                    </a:p>
                  </a:txBody>
                  <a:tcPr/>
                </a:tc>
                <a:tc>
                  <a:txBody>
                    <a:bodyPr/>
                    <a:lstStyle/>
                    <a:p>
                      <a:pPr algn="ctr"/>
                      <a:r>
                        <a:rPr lang="ar-MA" dirty="0" smtClean="0"/>
                        <a:t>مجال الشؤون </a:t>
                      </a:r>
                      <a:r>
                        <a:rPr lang="ar-MA" dirty="0" err="1" smtClean="0"/>
                        <a:t>الاقتصاذية</a:t>
                      </a:r>
                      <a:r>
                        <a:rPr lang="ar-MA" baseline="0" dirty="0" smtClean="0"/>
                        <a:t> </a:t>
                      </a:r>
                      <a:endParaRPr lang="fr-FR" dirty="0"/>
                    </a:p>
                  </a:txBody>
                  <a:tcPr/>
                </a:tc>
                <a:tc>
                  <a:txBody>
                    <a:bodyPr/>
                    <a:lstStyle/>
                    <a:p>
                      <a:pPr algn="r" rtl="1"/>
                      <a:r>
                        <a:rPr lang="ar-MA" dirty="0" smtClean="0"/>
                        <a:t>الباب 40</a:t>
                      </a:r>
                      <a:endParaRPr lang="fr-FR" dirty="0"/>
                    </a:p>
                  </a:txBody>
                  <a:tcPr/>
                </a:tc>
              </a:tr>
              <a:tr h="370840">
                <a:tc>
                  <a:txBody>
                    <a:bodyPr/>
                    <a:lstStyle/>
                    <a:p>
                      <a:pPr algn="ctr"/>
                      <a:r>
                        <a:rPr lang="fr-FR" sz="1600" dirty="0" smtClean="0">
                          <a:latin typeface="MingLiU" pitchFamily="49" charset="-120"/>
                          <a:ea typeface="MingLiU" pitchFamily="49" charset="-120"/>
                          <a:cs typeface="+mn-cs"/>
                        </a:rPr>
                        <a:t>400 000.00</a:t>
                      </a:r>
                      <a:endParaRPr lang="fr-FR" sz="1600" dirty="0">
                        <a:latin typeface="MingLiU" pitchFamily="49" charset="-120"/>
                        <a:ea typeface="MingLiU" pitchFamily="49" charset="-120"/>
                        <a:cs typeface="+mn-cs"/>
                      </a:endParaRPr>
                    </a:p>
                  </a:txBody>
                  <a:tcPr/>
                </a:tc>
                <a:tc>
                  <a:txBody>
                    <a:bodyPr/>
                    <a:lstStyle/>
                    <a:p>
                      <a:pPr algn="ctr"/>
                      <a:r>
                        <a:rPr lang="ar-MA" dirty="0" smtClean="0"/>
                        <a:t>مجال الدعم</a:t>
                      </a:r>
                      <a:r>
                        <a:rPr lang="ar-MA" baseline="0" dirty="0" smtClean="0"/>
                        <a:t> </a:t>
                      </a:r>
                      <a:endParaRPr lang="fr-FR" dirty="0"/>
                    </a:p>
                  </a:txBody>
                  <a:tcPr/>
                </a:tc>
                <a:tc>
                  <a:txBody>
                    <a:bodyPr/>
                    <a:lstStyle/>
                    <a:p>
                      <a:pPr algn="r" rtl="1"/>
                      <a:r>
                        <a:rPr lang="ar-MA" dirty="0" smtClean="0"/>
                        <a:t>الباب 50</a:t>
                      </a:r>
                      <a:endParaRPr lang="fr-FR" dirty="0"/>
                    </a:p>
                  </a:txBody>
                  <a:tcPr/>
                </a:tc>
              </a:tr>
              <a:tr h="370840">
                <a:tc>
                  <a:txBody>
                    <a:bodyPr/>
                    <a:lstStyle/>
                    <a:p>
                      <a:pPr algn="ctr"/>
                      <a:r>
                        <a:rPr lang="fr-FR" sz="1600" b="1" i="1" dirty="0" smtClean="0">
                          <a:latin typeface="MingLiU" pitchFamily="49" charset="-120"/>
                          <a:ea typeface="MingLiU" pitchFamily="49" charset="-120"/>
                        </a:rPr>
                        <a:t>76 476 505.00</a:t>
                      </a:r>
                      <a:endParaRPr lang="fr-FR" sz="1600" b="1" i="1" dirty="0">
                        <a:latin typeface="MingLiU" pitchFamily="49" charset="-120"/>
                        <a:ea typeface="MingLiU" pitchFamily="49" charset="-120"/>
                      </a:endParaRPr>
                    </a:p>
                  </a:txBody>
                  <a:tcPr/>
                </a:tc>
                <a:tc gridSpan="2">
                  <a:txBody>
                    <a:bodyPr/>
                    <a:lstStyle/>
                    <a:p>
                      <a:pPr algn="ctr" rtl="1"/>
                      <a:r>
                        <a:rPr lang="ar-MA" dirty="0" smtClean="0"/>
                        <a:t>المجموع </a:t>
                      </a:r>
                      <a:endParaRPr lang="fr-FR" dirty="0"/>
                    </a:p>
                  </a:txBody>
                  <a:tcPr/>
                </a:tc>
                <a:tc hMerge="1">
                  <a:txBody>
                    <a:bodyPr/>
                    <a:lstStyle/>
                    <a:p>
                      <a:pPr algn="r" rtl="1"/>
                      <a:endParaRPr lang="fr-FR" dirty="0"/>
                    </a:p>
                  </a:txBody>
                  <a:tcPr/>
                </a:tc>
              </a:tr>
            </a:tbl>
          </a:graphicData>
        </a:graphic>
      </p:graphicFrame>
      <p:sp>
        <p:nvSpPr>
          <p:cNvPr id="5" name="Espace réservé du numéro de diapositive 4"/>
          <p:cNvSpPr>
            <a:spLocks noGrp="1"/>
          </p:cNvSpPr>
          <p:nvPr>
            <p:ph type="sldNum" sz="quarter" idx="12"/>
          </p:nvPr>
        </p:nvSpPr>
        <p:spPr/>
        <p:txBody>
          <a:bodyPr/>
          <a:lstStyle/>
          <a:p>
            <a:fld id="{7B99D45D-AA0E-45DB-8AEB-87AB1E50289B}" type="slidenum">
              <a:rPr lang="fr-FR" smtClean="0"/>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1238224"/>
            <a:ext cx="6172200" cy="714380"/>
          </a:xfrm>
        </p:spPr>
        <p:txBody>
          <a:bodyPr>
            <a:normAutofit fontScale="90000"/>
          </a:bodyPr>
          <a:lstStyle/>
          <a:p>
            <a:pPr algn="ctr"/>
            <a:r>
              <a:rPr lang="ar-MA" b="1" i="1" dirty="0" smtClean="0"/>
              <a:t>توزيع </a:t>
            </a:r>
            <a:r>
              <a:rPr lang="ar-MA" b="1" i="1" dirty="0" err="1" smtClean="0"/>
              <a:t>المداخيل</a:t>
            </a:r>
            <a:r>
              <a:rPr lang="ar-MA" b="1" i="1" dirty="0" smtClean="0"/>
              <a:t> حسب أبواب الميزانية </a:t>
            </a:r>
            <a:endParaRPr lang="fr-FR" b="1" i="1" dirty="0"/>
          </a:p>
        </p:txBody>
      </p:sp>
      <p:graphicFrame>
        <p:nvGraphicFramePr>
          <p:cNvPr id="4" name="Espace réservé du contenu 3"/>
          <p:cNvGraphicFramePr>
            <a:graphicFrameLocks noGrp="1"/>
          </p:cNvGraphicFramePr>
          <p:nvPr>
            <p:ph idx="1"/>
          </p:nvPr>
        </p:nvGraphicFramePr>
        <p:xfrm>
          <a:off x="342900" y="2795588"/>
          <a:ext cx="6172200" cy="6340475"/>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7B99D45D-AA0E-45DB-8AEB-87AB1E50289B}" type="slidenum">
              <a:rPr lang="fr-FR" smtClean="0"/>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1017016"/>
            <a:ext cx="6172200" cy="721274"/>
          </a:xfrm>
        </p:spPr>
        <p:txBody>
          <a:bodyPr>
            <a:normAutofit/>
          </a:bodyPr>
          <a:lstStyle/>
          <a:p>
            <a:pPr algn="ctr" rtl="1"/>
            <a:r>
              <a:rPr lang="ar-MA" sz="3200" b="1" i="1" dirty="0" err="1" smtClean="0">
                <a:solidFill>
                  <a:schemeClr val="tx1"/>
                </a:solidFill>
              </a:rPr>
              <a:t>مبيان</a:t>
            </a:r>
            <a:r>
              <a:rPr lang="ar-MA" sz="3200" b="1" i="1" dirty="0" smtClean="0">
                <a:solidFill>
                  <a:schemeClr val="tx1"/>
                </a:solidFill>
              </a:rPr>
              <a:t> الانجازات في موارد التسيير </a:t>
            </a:r>
            <a:endParaRPr lang="fr-FR" sz="3200" b="1" i="1" dirty="0">
              <a:solidFill>
                <a:schemeClr val="tx1"/>
              </a:solidFill>
            </a:endParaRPr>
          </a:p>
        </p:txBody>
      </p:sp>
      <p:graphicFrame>
        <p:nvGraphicFramePr>
          <p:cNvPr id="7" name="Espace réservé du contenu 6"/>
          <p:cNvGraphicFramePr>
            <a:graphicFrameLocks noGrp="1"/>
          </p:cNvGraphicFramePr>
          <p:nvPr>
            <p:ph idx="1"/>
          </p:nvPr>
        </p:nvGraphicFramePr>
        <p:xfrm>
          <a:off x="642918" y="2795589"/>
          <a:ext cx="5872182" cy="5443560"/>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fld id="{7B99D45D-AA0E-45DB-8AEB-87AB1E50289B}" type="slidenum">
              <a:rPr lang="fr-FR" smtClean="0"/>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1238224"/>
            <a:ext cx="6172200" cy="642942"/>
          </a:xfrm>
        </p:spPr>
        <p:txBody>
          <a:bodyPr>
            <a:normAutofit/>
          </a:bodyPr>
          <a:lstStyle/>
          <a:p>
            <a:pPr algn="ctr"/>
            <a:r>
              <a:rPr lang="ar-MA" sz="3200" b="1" i="1" dirty="0" err="1" smtClean="0">
                <a:solidFill>
                  <a:schemeClr val="tx1"/>
                </a:solidFill>
              </a:rPr>
              <a:t>مبيان</a:t>
            </a:r>
            <a:r>
              <a:rPr lang="ar-MA" sz="3200" b="1" i="1" dirty="0" smtClean="0">
                <a:solidFill>
                  <a:schemeClr val="tx1"/>
                </a:solidFill>
              </a:rPr>
              <a:t> الانجازات في موارد التجهيز  </a:t>
            </a:r>
            <a:endParaRPr lang="fr-FR" sz="3200" dirty="0"/>
          </a:p>
        </p:txBody>
      </p:sp>
      <p:graphicFrame>
        <p:nvGraphicFramePr>
          <p:cNvPr id="4" name="Espace réservé du contenu 3"/>
          <p:cNvGraphicFramePr>
            <a:graphicFrameLocks noGrp="1"/>
          </p:cNvGraphicFramePr>
          <p:nvPr>
            <p:ph idx="1"/>
          </p:nvPr>
        </p:nvGraphicFramePr>
        <p:xfrm>
          <a:off x="1000108" y="2795588"/>
          <a:ext cx="5514992" cy="6340475"/>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7B99D45D-AA0E-45DB-8AEB-87AB1E50289B}"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642918" y="1666852"/>
            <a:ext cx="5857916" cy="72866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MA" sz="5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المصــــاريـــــــف</a:t>
            </a:r>
            <a:r>
              <a:rPr lang="ar-M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Espace réservé du numéro de diapositive 2"/>
          <p:cNvSpPr>
            <a:spLocks noGrp="1"/>
          </p:cNvSpPr>
          <p:nvPr>
            <p:ph type="sldNum" sz="quarter" idx="12"/>
          </p:nvPr>
        </p:nvSpPr>
        <p:spPr/>
        <p:txBody>
          <a:bodyPr/>
          <a:lstStyle/>
          <a:p>
            <a:fld id="{7B99D45D-AA0E-45DB-8AEB-87AB1E50289B}" type="slidenum">
              <a:rPr lang="fr-FR" smtClean="0"/>
              <a:pPr/>
              <a:t>27</a:t>
            </a:fld>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MA" sz="5400" b="1" i="1" dirty="0" smtClean="0">
                <a:solidFill>
                  <a:schemeClr val="tx1"/>
                </a:solidFill>
              </a:rPr>
              <a:t>توزيع المصاريف  حسب الأبواب </a:t>
            </a:r>
            <a:endParaRPr lang="fr-FR" b="1" i="1" u="sng" dirty="0"/>
          </a:p>
        </p:txBody>
      </p:sp>
      <p:graphicFrame>
        <p:nvGraphicFramePr>
          <p:cNvPr id="6" name="Espace réservé du contenu 5"/>
          <p:cNvGraphicFramePr>
            <a:graphicFrameLocks noGrp="1"/>
          </p:cNvGraphicFramePr>
          <p:nvPr>
            <p:ph idx="1"/>
          </p:nvPr>
        </p:nvGraphicFramePr>
        <p:xfrm>
          <a:off x="342900" y="2795588"/>
          <a:ext cx="6172200" cy="4201160"/>
        </p:xfrm>
        <a:graphic>
          <a:graphicData uri="http://schemas.openxmlformats.org/drawingml/2006/table">
            <a:tbl>
              <a:tblPr firstRow="1" bandRow="1">
                <a:tableStyleId>{5C22544A-7EE6-4342-B048-85BDC9FD1C3A}</a:tableStyleId>
              </a:tblPr>
              <a:tblGrid>
                <a:gridCol w="2057400"/>
                <a:gridCol w="2600336"/>
                <a:gridCol w="1514464"/>
              </a:tblGrid>
              <a:tr h="370840">
                <a:tc>
                  <a:txBody>
                    <a:bodyPr/>
                    <a:lstStyle/>
                    <a:p>
                      <a:pPr algn="r" rtl="1"/>
                      <a:r>
                        <a:rPr lang="ar-MA" dirty="0" smtClean="0"/>
                        <a:t>المبلغ</a:t>
                      </a:r>
                      <a:r>
                        <a:rPr lang="ar-MA" baseline="0" dirty="0" smtClean="0"/>
                        <a:t> بالدرهم </a:t>
                      </a:r>
                      <a:endParaRPr lang="fr-FR" dirty="0"/>
                    </a:p>
                  </a:txBody>
                  <a:tcPr/>
                </a:tc>
                <a:tc>
                  <a:txBody>
                    <a:bodyPr/>
                    <a:lstStyle/>
                    <a:p>
                      <a:pPr algn="ctr"/>
                      <a:r>
                        <a:rPr lang="ar-MA" dirty="0" smtClean="0"/>
                        <a:t>نوع المصاريف </a:t>
                      </a:r>
                      <a:endParaRPr lang="fr-FR" dirty="0"/>
                    </a:p>
                  </a:txBody>
                  <a:tcPr/>
                </a:tc>
                <a:tc>
                  <a:txBody>
                    <a:bodyPr/>
                    <a:lstStyle/>
                    <a:p>
                      <a:pPr algn="ctr"/>
                      <a:r>
                        <a:rPr lang="ar-MA" dirty="0" smtClean="0"/>
                        <a:t>الأبواب </a:t>
                      </a:r>
                      <a:endParaRPr lang="fr-FR" dirty="0"/>
                    </a:p>
                  </a:txBody>
                  <a:tcPr/>
                </a:tc>
              </a:tr>
              <a:tr h="370840">
                <a:tc>
                  <a:txBody>
                    <a:bodyPr/>
                    <a:lstStyle/>
                    <a:p>
                      <a:pPr algn="ctr"/>
                      <a:r>
                        <a:rPr lang="fr-FR" sz="1600" dirty="0" smtClean="0">
                          <a:latin typeface="MingLiU" pitchFamily="49" charset="-120"/>
                          <a:ea typeface="MingLiU" pitchFamily="49" charset="-120"/>
                          <a:cs typeface="+mn-cs"/>
                        </a:rPr>
                        <a:t>37 661 100,00</a:t>
                      </a:r>
                      <a:endParaRPr lang="fr-FR" sz="1600" dirty="0">
                        <a:latin typeface="MingLiU" pitchFamily="49" charset="-120"/>
                        <a:ea typeface="MingLiU" pitchFamily="49" charset="-120"/>
                        <a:cs typeface="+mn-cs"/>
                      </a:endParaRPr>
                    </a:p>
                  </a:txBody>
                  <a:tcPr/>
                </a:tc>
                <a:tc>
                  <a:txBody>
                    <a:bodyPr/>
                    <a:lstStyle/>
                    <a:p>
                      <a:pPr algn="ctr"/>
                      <a:r>
                        <a:rPr lang="ar-MA" sz="1600" b="1" dirty="0" smtClean="0">
                          <a:cs typeface="+mn-cs"/>
                        </a:rPr>
                        <a:t>الإدارة</a:t>
                      </a:r>
                      <a:r>
                        <a:rPr lang="ar-MA" sz="1600" b="1" baseline="0" dirty="0" smtClean="0">
                          <a:cs typeface="+mn-cs"/>
                        </a:rPr>
                        <a:t> العــامة </a:t>
                      </a:r>
                    </a:p>
                    <a:p>
                      <a:pPr algn="r"/>
                      <a:r>
                        <a:rPr lang="ar-MA" sz="1600" baseline="0" dirty="0" smtClean="0">
                          <a:cs typeface="+mn-cs"/>
                        </a:rPr>
                        <a:t>الأنشطة المتعلقة بالمجلس </a:t>
                      </a:r>
                      <a:r>
                        <a:rPr lang="ar-MA" sz="1600" baseline="0" dirty="0" err="1" smtClean="0">
                          <a:cs typeface="+mn-cs"/>
                        </a:rPr>
                        <a:t>و</a:t>
                      </a:r>
                      <a:r>
                        <a:rPr lang="ar-MA" sz="1600" baseline="0" dirty="0" smtClean="0">
                          <a:cs typeface="+mn-cs"/>
                        </a:rPr>
                        <a:t> بتسيير الموظفين والأنشطة المتعلقة بوسائل التسيير الأخرى والديون </a:t>
                      </a:r>
                      <a:endParaRPr lang="fr-FR" sz="1600" dirty="0">
                        <a:cs typeface="+mn-cs"/>
                      </a:endParaRPr>
                    </a:p>
                  </a:txBody>
                  <a:tcPr/>
                </a:tc>
                <a:tc>
                  <a:txBody>
                    <a:bodyPr/>
                    <a:lstStyle/>
                    <a:p>
                      <a:pPr algn="ctr"/>
                      <a:r>
                        <a:rPr lang="ar-MA" dirty="0" smtClean="0"/>
                        <a:t>الباب 10</a:t>
                      </a:r>
                      <a:endParaRPr lang="fr-FR" dirty="0"/>
                    </a:p>
                  </a:txBody>
                  <a:tcPr/>
                </a:tc>
              </a:tr>
              <a:tr h="370840">
                <a:tc>
                  <a:txBody>
                    <a:bodyPr/>
                    <a:lstStyle/>
                    <a:p>
                      <a:pPr algn="ctr"/>
                      <a:r>
                        <a:rPr lang="fr-FR" sz="1600" dirty="0" smtClean="0">
                          <a:latin typeface="MingLiU" pitchFamily="49" charset="-120"/>
                          <a:ea typeface="MingLiU" pitchFamily="49" charset="-120"/>
                          <a:cs typeface="+mn-cs"/>
                        </a:rPr>
                        <a:t>6</a:t>
                      </a:r>
                      <a:r>
                        <a:rPr lang="fr-FR" sz="1600" baseline="0" dirty="0" smtClean="0">
                          <a:latin typeface="MingLiU" pitchFamily="49" charset="-120"/>
                          <a:ea typeface="MingLiU" pitchFamily="49" charset="-120"/>
                          <a:cs typeface="+mn-cs"/>
                        </a:rPr>
                        <a:t> 250 000,00</a:t>
                      </a:r>
                      <a:endParaRPr lang="fr-FR" sz="1600" dirty="0">
                        <a:latin typeface="MingLiU" pitchFamily="49" charset="-120"/>
                        <a:ea typeface="MingLiU" pitchFamily="49" charset="-120"/>
                        <a:cs typeface="+mn-cs"/>
                      </a:endParaRPr>
                    </a:p>
                  </a:txBody>
                  <a:tcPr/>
                </a:tc>
                <a:tc>
                  <a:txBody>
                    <a:bodyPr/>
                    <a:lstStyle/>
                    <a:p>
                      <a:pPr algn="ctr"/>
                      <a:r>
                        <a:rPr lang="ar-MA" dirty="0" smtClean="0">
                          <a:cs typeface="+mn-cs"/>
                        </a:rPr>
                        <a:t>مجال الشؤون الاجتماعية</a:t>
                      </a:r>
                      <a:r>
                        <a:rPr lang="ar-MA" baseline="0" dirty="0" smtClean="0">
                          <a:cs typeface="+mn-cs"/>
                        </a:rPr>
                        <a:t> </a:t>
                      </a:r>
                      <a:endParaRPr lang="fr-FR" dirty="0">
                        <a:cs typeface="+mn-cs"/>
                      </a:endParaRPr>
                    </a:p>
                  </a:txBody>
                  <a:tcPr/>
                </a:tc>
                <a:tc>
                  <a:txBody>
                    <a:bodyPr/>
                    <a:lstStyle/>
                    <a:p>
                      <a:pPr algn="ctr"/>
                      <a:r>
                        <a:rPr lang="ar-MA" dirty="0" smtClean="0"/>
                        <a:t>الباب 20</a:t>
                      </a:r>
                      <a:endParaRPr lang="fr-FR" dirty="0"/>
                    </a:p>
                  </a:txBody>
                  <a:tcPr/>
                </a:tc>
              </a:tr>
              <a:tr h="370840">
                <a:tc>
                  <a:txBody>
                    <a:bodyPr/>
                    <a:lstStyle/>
                    <a:p>
                      <a:pPr algn="ctr"/>
                      <a:r>
                        <a:rPr lang="fr-FR" sz="1600" dirty="0" smtClean="0">
                          <a:latin typeface="MingLiU" pitchFamily="49" charset="-120"/>
                          <a:ea typeface="MingLiU" pitchFamily="49" charset="-120"/>
                          <a:cs typeface="+mn-cs"/>
                        </a:rPr>
                        <a:t>10 000 </a:t>
                      </a:r>
                      <a:r>
                        <a:rPr lang="fr-FR" sz="1600" dirty="0" err="1" smtClean="0">
                          <a:latin typeface="MingLiU" pitchFamily="49" charset="-120"/>
                          <a:ea typeface="MingLiU" pitchFamily="49" charset="-120"/>
                          <a:cs typeface="+mn-cs"/>
                        </a:rPr>
                        <a:t>000</a:t>
                      </a:r>
                      <a:r>
                        <a:rPr lang="fr-FR" sz="1600" dirty="0" smtClean="0">
                          <a:latin typeface="MingLiU" pitchFamily="49" charset="-120"/>
                          <a:ea typeface="MingLiU" pitchFamily="49" charset="-120"/>
                          <a:cs typeface="+mn-cs"/>
                        </a:rPr>
                        <a:t>,00</a:t>
                      </a:r>
                      <a:endParaRPr lang="fr-FR" sz="1600" dirty="0">
                        <a:latin typeface="MingLiU" pitchFamily="49" charset="-120"/>
                        <a:ea typeface="MingLiU" pitchFamily="49" charset="-120"/>
                        <a:cs typeface="+mn-cs"/>
                      </a:endParaRPr>
                    </a:p>
                  </a:txBody>
                  <a:tcPr/>
                </a:tc>
                <a:tc>
                  <a:txBody>
                    <a:bodyPr/>
                    <a:lstStyle/>
                    <a:p>
                      <a:pPr algn="ctr"/>
                      <a:r>
                        <a:rPr lang="ar-MA" dirty="0" smtClean="0">
                          <a:cs typeface="+mn-cs"/>
                        </a:rPr>
                        <a:t>مجال الشؤون التقنية </a:t>
                      </a:r>
                      <a:endParaRPr lang="fr-FR" dirty="0">
                        <a:cs typeface="+mn-cs"/>
                      </a:endParaRPr>
                    </a:p>
                  </a:txBody>
                  <a:tcPr/>
                </a:tc>
                <a:tc>
                  <a:txBody>
                    <a:bodyPr/>
                    <a:lstStyle/>
                    <a:p>
                      <a:pPr algn="ctr"/>
                      <a:r>
                        <a:rPr lang="ar-MA" dirty="0" smtClean="0"/>
                        <a:t>الباب 30</a:t>
                      </a:r>
                      <a:endParaRPr lang="fr-FR" dirty="0"/>
                    </a:p>
                  </a:txBody>
                  <a:tcPr/>
                </a:tc>
              </a:tr>
              <a:tr h="370840">
                <a:tc>
                  <a:txBody>
                    <a:bodyPr/>
                    <a:lstStyle/>
                    <a:p>
                      <a:pPr algn="ctr"/>
                      <a:r>
                        <a:rPr lang="fr-FR" sz="1600" dirty="0" smtClean="0">
                          <a:latin typeface="MingLiU" pitchFamily="49" charset="-120"/>
                          <a:ea typeface="MingLiU" pitchFamily="49" charset="-120"/>
                          <a:cs typeface="+mn-cs"/>
                        </a:rPr>
                        <a:t>0</a:t>
                      </a:r>
                      <a:endParaRPr lang="fr-FR" sz="1600" dirty="0">
                        <a:latin typeface="MingLiU" pitchFamily="49" charset="-120"/>
                        <a:ea typeface="MingLiU" pitchFamily="49" charset="-120"/>
                        <a:cs typeface="+mn-cs"/>
                      </a:endParaRPr>
                    </a:p>
                  </a:txBody>
                  <a:tcPr/>
                </a:tc>
                <a:tc>
                  <a:txBody>
                    <a:bodyPr/>
                    <a:lstStyle/>
                    <a:p>
                      <a:pPr algn="ctr"/>
                      <a:r>
                        <a:rPr lang="ar-MA" dirty="0" smtClean="0">
                          <a:cs typeface="+mn-cs"/>
                        </a:rPr>
                        <a:t>النشاط</a:t>
                      </a:r>
                      <a:r>
                        <a:rPr lang="ar-MA" baseline="0" dirty="0" smtClean="0">
                          <a:cs typeface="+mn-cs"/>
                        </a:rPr>
                        <a:t> التجاري </a:t>
                      </a:r>
                    </a:p>
                    <a:p>
                      <a:pPr algn="ctr"/>
                      <a:r>
                        <a:rPr lang="ar-MA" baseline="0" dirty="0" smtClean="0">
                          <a:cs typeface="+mn-cs"/>
                        </a:rPr>
                        <a:t>إعانات للتعاونيات </a:t>
                      </a:r>
                      <a:endParaRPr lang="fr-FR" dirty="0">
                        <a:cs typeface="+mn-cs"/>
                      </a:endParaRPr>
                    </a:p>
                  </a:txBody>
                  <a:tcPr/>
                </a:tc>
                <a:tc>
                  <a:txBody>
                    <a:bodyPr/>
                    <a:lstStyle/>
                    <a:p>
                      <a:pPr algn="ctr"/>
                      <a:r>
                        <a:rPr lang="ar-MA" dirty="0" smtClean="0"/>
                        <a:t>الباب 40</a:t>
                      </a:r>
                      <a:endParaRPr lang="fr-FR" dirty="0"/>
                    </a:p>
                  </a:txBody>
                  <a:tcPr/>
                </a:tc>
              </a:tr>
              <a:tr h="370840">
                <a:tc>
                  <a:txBody>
                    <a:bodyPr/>
                    <a:lstStyle/>
                    <a:p>
                      <a:pPr algn="ctr"/>
                      <a:r>
                        <a:rPr lang="fr-FR" sz="1600" dirty="0" smtClean="0">
                          <a:latin typeface="MingLiU" pitchFamily="49" charset="-120"/>
                          <a:ea typeface="MingLiU" pitchFamily="49" charset="-120"/>
                          <a:cs typeface="+mn-cs"/>
                        </a:rPr>
                        <a:t>17 007 205,00</a:t>
                      </a:r>
                      <a:endParaRPr lang="fr-FR" sz="1600" dirty="0">
                        <a:latin typeface="MingLiU" pitchFamily="49" charset="-120"/>
                        <a:ea typeface="MingLiU" pitchFamily="49" charset="-120"/>
                        <a:cs typeface="+mn-cs"/>
                      </a:endParaRPr>
                    </a:p>
                  </a:txBody>
                  <a:tcPr/>
                </a:tc>
                <a:tc>
                  <a:txBody>
                    <a:bodyPr/>
                    <a:lstStyle/>
                    <a:p>
                      <a:pPr algn="ctr"/>
                      <a:r>
                        <a:rPr lang="ar-MA" dirty="0" smtClean="0">
                          <a:cs typeface="+mn-cs"/>
                        </a:rPr>
                        <a:t>الدعم خلال مصاريف لفائدة الغير</a:t>
                      </a:r>
                      <a:r>
                        <a:rPr lang="ar-MA" baseline="0" dirty="0" smtClean="0">
                          <a:cs typeface="+mn-cs"/>
                        </a:rPr>
                        <a:t> </a:t>
                      </a:r>
                      <a:endParaRPr lang="fr-FR" dirty="0">
                        <a:cs typeface="+mn-cs"/>
                      </a:endParaRPr>
                    </a:p>
                  </a:txBody>
                  <a:tcPr/>
                </a:tc>
                <a:tc>
                  <a:txBody>
                    <a:bodyPr/>
                    <a:lstStyle/>
                    <a:p>
                      <a:pPr algn="ctr"/>
                      <a:r>
                        <a:rPr lang="ar-MA" dirty="0" smtClean="0"/>
                        <a:t>الباب 50</a:t>
                      </a:r>
                      <a:endParaRPr lang="fr-FR" dirty="0"/>
                    </a:p>
                  </a:txBody>
                  <a:tcPr/>
                </a:tc>
              </a:tr>
              <a:tr h="370840">
                <a:tc>
                  <a:txBody>
                    <a:bodyPr/>
                    <a:lstStyle/>
                    <a:p>
                      <a:pPr algn="ctr"/>
                      <a:r>
                        <a:rPr lang="fr-FR" sz="1600" dirty="0" smtClean="0">
                          <a:latin typeface="MingLiU" pitchFamily="49" charset="-120"/>
                          <a:ea typeface="MingLiU" pitchFamily="49" charset="-120"/>
                          <a:cs typeface="+mn-cs"/>
                        </a:rPr>
                        <a:t>5 498 200,00</a:t>
                      </a:r>
                      <a:endParaRPr lang="fr-FR" sz="1600" dirty="0">
                        <a:latin typeface="MingLiU" pitchFamily="49" charset="-120"/>
                        <a:ea typeface="MingLiU" pitchFamily="49" charset="-120"/>
                        <a:cs typeface="+mn-cs"/>
                      </a:endParaRPr>
                    </a:p>
                  </a:txBody>
                  <a:tcPr/>
                </a:tc>
                <a:tc>
                  <a:txBody>
                    <a:bodyPr/>
                    <a:lstStyle/>
                    <a:p>
                      <a:pPr algn="ctr"/>
                      <a:r>
                        <a:rPr lang="ar-MA" dirty="0" smtClean="0">
                          <a:cs typeface="+mn-cs"/>
                        </a:rPr>
                        <a:t>دفعات الفائض (صندوق</a:t>
                      </a:r>
                      <a:r>
                        <a:rPr lang="ar-MA" baseline="0" dirty="0" smtClean="0">
                          <a:cs typeface="+mn-cs"/>
                        </a:rPr>
                        <a:t> التجهيز الجماعي)</a:t>
                      </a:r>
                      <a:endParaRPr lang="fr-FR" dirty="0">
                        <a:cs typeface="+mn-cs"/>
                      </a:endParaRPr>
                    </a:p>
                  </a:txBody>
                  <a:tcPr/>
                </a:tc>
                <a:tc>
                  <a:txBody>
                    <a:bodyPr/>
                    <a:lstStyle/>
                    <a:p>
                      <a:pPr algn="ctr"/>
                      <a:r>
                        <a:rPr lang="ar-MA" dirty="0" smtClean="0"/>
                        <a:t>الباب 60</a:t>
                      </a:r>
                      <a:endParaRPr lang="fr-FR" dirty="0"/>
                    </a:p>
                  </a:txBody>
                  <a:tcPr/>
                </a:tc>
              </a:tr>
              <a:tr h="370840">
                <a:tc>
                  <a:txBody>
                    <a:bodyPr/>
                    <a:lstStyle/>
                    <a:p>
                      <a:pPr algn="ctr"/>
                      <a:r>
                        <a:rPr lang="fr-FR" sz="1600" dirty="0" smtClean="0">
                          <a:latin typeface="MingLiU" pitchFamily="49" charset="-120"/>
                          <a:ea typeface="MingLiU" pitchFamily="49" charset="-120"/>
                          <a:cs typeface="+mn-cs"/>
                        </a:rPr>
                        <a:t>76 476 505.00</a:t>
                      </a:r>
                      <a:endParaRPr lang="fr-FR" sz="1600" dirty="0">
                        <a:latin typeface="MingLiU" pitchFamily="49" charset="-120"/>
                        <a:ea typeface="MingLiU" pitchFamily="49" charset="-120"/>
                        <a:cs typeface="+mn-cs"/>
                      </a:endParaRPr>
                    </a:p>
                  </a:txBody>
                  <a:tcPr/>
                </a:tc>
                <a:tc gridSpan="2">
                  <a:txBody>
                    <a:bodyPr/>
                    <a:lstStyle/>
                    <a:p>
                      <a:pPr algn="ctr"/>
                      <a:r>
                        <a:rPr lang="ar-MA" dirty="0" smtClean="0">
                          <a:cs typeface="+mn-cs"/>
                        </a:rPr>
                        <a:t>المجمــــوع </a:t>
                      </a:r>
                      <a:endParaRPr lang="fr-FR" dirty="0">
                        <a:cs typeface="+mn-cs"/>
                      </a:endParaRPr>
                    </a:p>
                  </a:txBody>
                  <a:tcPr/>
                </a:tc>
                <a:tc hMerge="1">
                  <a:txBody>
                    <a:bodyPr/>
                    <a:lstStyle/>
                    <a:p>
                      <a:pPr algn="ctr"/>
                      <a:endParaRPr lang="fr-FR" dirty="0"/>
                    </a:p>
                  </a:txBody>
                  <a:tcPr/>
                </a:tc>
              </a:tr>
            </a:tbl>
          </a:graphicData>
        </a:graphic>
      </p:graphicFrame>
      <p:sp>
        <p:nvSpPr>
          <p:cNvPr id="4" name="Espace réservé du numéro de diapositive 3"/>
          <p:cNvSpPr>
            <a:spLocks noGrp="1"/>
          </p:cNvSpPr>
          <p:nvPr>
            <p:ph type="sldNum" sz="quarter" idx="12"/>
          </p:nvPr>
        </p:nvSpPr>
        <p:spPr/>
        <p:txBody>
          <a:bodyPr/>
          <a:lstStyle/>
          <a:p>
            <a:fld id="{7B99D45D-AA0E-45DB-8AEB-87AB1E50289B}" type="slidenum">
              <a:rPr lang="fr-FR" smtClean="0"/>
              <a:pPr/>
              <a:t>28</a:t>
            </a:fld>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1017016"/>
            <a:ext cx="6172200" cy="721274"/>
          </a:xfrm>
        </p:spPr>
        <p:txBody>
          <a:bodyPr>
            <a:normAutofit/>
          </a:bodyPr>
          <a:lstStyle/>
          <a:p>
            <a:pPr algn="ctr" rtl="1"/>
            <a:r>
              <a:rPr lang="ar-MA" sz="4000" b="1" i="1" dirty="0" smtClean="0"/>
              <a:t>توزيع المصاريف حسب الأبواب </a:t>
            </a:r>
            <a:endParaRPr lang="fr-FR" sz="4000" b="1" i="1" dirty="0"/>
          </a:p>
        </p:txBody>
      </p:sp>
      <p:graphicFrame>
        <p:nvGraphicFramePr>
          <p:cNvPr id="4" name="Espace réservé du contenu 3"/>
          <p:cNvGraphicFramePr>
            <a:graphicFrameLocks noGrp="1"/>
          </p:cNvGraphicFramePr>
          <p:nvPr>
            <p:ph idx="1"/>
          </p:nvPr>
        </p:nvGraphicFramePr>
        <p:xfrm>
          <a:off x="342900" y="2311401"/>
          <a:ext cx="6515100" cy="6537502"/>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ce réservé du numéro de diapositive 5"/>
          <p:cNvSpPr>
            <a:spLocks noGrp="1"/>
          </p:cNvSpPr>
          <p:nvPr>
            <p:ph type="sldNum" sz="quarter" idx="12"/>
          </p:nvPr>
        </p:nvSpPr>
        <p:spPr/>
        <p:txBody>
          <a:bodyPr/>
          <a:lstStyle/>
          <a:p>
            <a:fld id="{7B99D45D-AA0E-45DB-8AEB-87AB1E50289B}" type="slidenum">
              <a:rPr lang="fr-FR" smtClean="0"/>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642918" y="1452538"/>
            <a:ext cx="5786478" cy="6929486"/>
          </a:xfrm>
          <a:prstGeom prst="round2Diag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MA"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تقديــــــــــــــــــــــــم</a:t>
            </a:r>
            <a:endParaRPr lang="fr-FR"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Espace réservé du numéro de diapositive 2"/>
          <p:cNvSpPr>
            <a:spLocks noGrp="1"/>
          </p:cNvSpPr>
          <p:nvPr>
            <p:ph type="sldNum" sz="quarter" idx="12"/>
          </p:nvPr>
        </p:nvSpPr>
        <p:spPr/>
        <p:txBody>
          <a:bodyPr/>
          <a:lstStyle/>
          <a:p>
            <a:fld id="{7B99D45D-AA0E-45DB-8AEB-87AB1E50289B}" type="slidenum">
              <a:rPr lang="fr-FR" smtClean="0"/>
              <a:pPr/>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42900" y="1017016"/>
            <a:ext cx="6172200" cy="1221340"/>
          </a:xfrm>
        </p:spPr>
        <p:txBody>
          <a:bodyPr>
            <a:normAutofit/>
          </a:bodyPr>
          <a:lstStyle/>
          <a:p>
            <a:pPr algn="ctr"/>
            <a:r>
              <a:rPr lang="ar-MA" sz="3200" b="1" i="1" dirty="0" smtClean="0">
                <a:cs typeface="+mn-cs"/>
              </a:rPr>
              <a:t>تطور مصاريف 2022 خلال ثلاث سنوات </a:t>
            </a:r>
            <a:br>
              <a:rPr lang="ar-MA" sz="3200" b="1" i="1" dirty="0" smtClean="0">
                <a:cs typeface="+mn-cs"/>
              </a:rPr>
            </a:br>
            <a:r>
              <a:rPr lang="ar-MA" sz="3200" b="1" i="1" dirty="0" smtClean="0">
                <a:cs typeface="+mn-cs"/>
              </a:rPr>
              <a:t>2020- 2021 -2022 </a:t>
            </a:r>
            <a:endParaRPr lang="fr-FR" sz="3200" b="1" i="1" dirty="0">
              <a:cs typeface="+mn-cs"/>
            </a:endParaRPr>
          </a:p>
        </p:txBody>
      </p:sp>
      <p:graphicFrame>
        <p:nvGraphicFramePr>
          <p:cNvPr id="7" name="Espace réservé du contenu 6"/>
          <p:cNvGraphicFramePr>
            <a:graphicFrameLocks noGrp="1"/>
          </p:cNvGraphicFramePr>
          <p:nvPr>
            <p:ph idx="1"/>
          </p:nvPr>
        </p:nvGraphicFramePr>
        <p:xfrm>
          <a:off x="214290" y="2809860"/>
          <a:ext cx="6429420" cy="5130800"/>
        </p:xfrm>
        <a:graphic>
          <a:graphicData uri="http://schemas.openxmlformats.org/drawingml/2006/table">
            <a:tbl>
              <a:tblPr firstRow="1" bandRow="1">
                <a:tableStyleId>{5C22544A-7EE6-4342-B048-85BDC9FD1C3A}</a:tableStyleId>
              </a:tblPr>
              <a:tblGrid>
                <a:gridCol w="1285884"/>
                <a:gridCol w="1214446"/>
                <a:gridCol w="1285884"/>
                <a:gridCol w="1735364"/>
                <a:gridCol w="907842"/>
              </a:tblGrid>
              <a:tr h="370840">
                <a:tc>
                  <a:txBody>
                    <a:bodyPr/>
                    <a:lstStyle/>
                    <a:p>
                      <a:pPr algn="ctr"/>
                      <a:r>
                        <a:rPr lang="ar-MA" dirty="0" smtClean="0"/>
                        <a:t>2022</a:t>
                      </a:r>
                      <a:endParaRPr lang="fr-FR" dirty="0"/>
                    </a:p>
                  </a:txBody>
                  <a:tcPr/>
                </a:tc>
                <a:tc>
                  <a:txBody>
                    <a:bodyPr/>
                    <a:lstStyle/>
                    <a:p>
                      <a:pPr algn="ctr"/>
                      <a:r>
                        <a:rPr lang="ar-MA" dirty="0" smtClean="0"/>
                        <a:t>2021</a:t>
                      </a:r>
                      <a:endParaRPr lang="fr-FR" dirty="0"/>
                    </a:p>
                  </a:txBody>
                  <a:tcPr/>
                </a:tc>
                <a:tc>
                  <a:txBody>
                    <a:bodyPr/>
                    <a:lstStyle/>
                    <a:p>
                      <a:pPr algn="ctr"/>
                      <a:r>
                        <a:rPr lang="ar-MA" dirty="0" smtClean="0"/>
                        <a:t>2020</a:t>
                      </a:r>
                      <a:endParaRPr lang="fr-FR" dirty="0"/>
                    </a:p>
                  </a:txBody>
                  <a:tcPr/>
                </a:tc>
                <a:tc>
                  <a:txBody>
                    <a:bodyPr/>
                    <a:lstStyle/>
                    <a:p>
                      <a:pPr algn="ctr"/>
                      <a:r>
                        <a:rPr lang="ar-MA" dirty="0" smtClean="0"/>
                        <a:t>نوع</a:t>
                      </a:r>
                      <a:r>
                        <a:rPr lang="ar-MA" baseline="0" dirty="0" smtClean="0"/>
                        <a:t> المصاريف </a:t>
                      </a:r>
                      <a:endParaRPr lang="fr-FR" dirty="0"/>
                    </a:p>
                  </a:txBody>
                  <a:tcPr/>
                </a:tc>
                <a:tc>
                  <a:txBody>
                    <a:bodyPr/>
                    <a:lstStyle/>
                    <a:p>
                      <a:r>
                        <a:rPr lang="ar-MA" dirty="0" err="1" smtClean="0"/>
                        <a:t>الابواب</a:t>
                      </a:r>
                      <a:r>
                        <a:rPr lang="ar-MA" dirty="0" smtClean="0"/>
                        <a:t> </a:t>
                      </a:r>
                      <a:endParaRPr lang="fr-FR" dirty="0"/>
                    </a:p>
                  </a:txBody>
                  <a:tcPr/>
                </a:tc>
              </a:tr>
              <a:tr h="370840">
                <a:tc>
                  <a:txBody>
                    <a:bodyPr/>
                    <a:lstStyle/>
                    <a:p>
                      <a:r>
                        <a:rPr lang="fr-FR" sz="1200" dirty="0" smtClean="0">
                          <a:latin typeface="MingLiU" pitchFamily="49" charset="-120"/>
                          <a:ea typeface="MingLiU" pitchFamily="49" charset="-120"/>
                        </a:rPr>
                        <a:t>37 661 100,00</a:t>
                      </a:r>
                      <a:endParaRPr lang="fr-FR" sz="1200" dirty="0">
                        <a:latin typeface="MingLiU" pitchFamily="49" charset="-120"/>
                        <a:ea typeface="MingLiU" pitchFamily="49" charset="-120"/>
                      </a:endParaRPr>
                    </a:p>
                  </a:txBody>
                  <a:tcPr/>
                </a:tc>
                <a:tc>
                  <a:txBody>
                    <a:bodyPr/>
                    <a:lstStyle/>
                    <a:p>
                      <a:pPr algn="ctr"/>
                      <a:r>
                        <a:rPr lang="fr-FR" sz="1200" dirty="0" smtClean="0">
                          <a:latin typeface="MingLiU" pitchFamily="49" charset="-120"/>
                          <a:ea typeface="MingLiU" pitchFamily="49" charset="-120"/>
                        </a:rPr>
                        <a:t>38 399 500,00</a:t>
                      </a:r>
                      <a:endParaRPr lang="fr-FR" sz="1200" dirty="0">
                        <a:latin typeface="MingLiU" pitchFamily="49" charset="-120"/>
                        <a:ea typeface="MingLiU" pitchFamily="49" charset="-120"/>
                      </a:endParaRPr>
                    </a:p>
                  </a:txBody>
                  <a:tcPr/>
                </a:tc>
                <a:tc>
                  <a:txBody>
                    <a:bodyPr/>
                    <a:lstStyle/>
                    <a:p>
                      <a:pPr algn="ctr"/>
                      <a:r>
                        <a:rPr lang="fr-FR" sz="1200" dirty="0" smtClean="0">
                          <a:latin typeface="MingLiU" pitchFamily="49" charset="-120"/>
                          <a:ea typeface="MingLiU" pitchFamily="49" charset="-120"/>
                        </a:rPr>
                        <a:t>38 558 500,00</a:t>
                      </a:r>
                      <a:endParaRPr lang="fr-FR" sz="1200" dirty="0">
                        <a:latin typeface="MingLiU" pitchFamily="49" charset="-120"/>
                        <a:ea typeface="MingLiU" pitchFamily="49" charset="-120"/>
                      </a:endParaRPr>
                    </a:p>
                  </a:txBody>
                  <a:tcPr/>
                </a:tc>
                <a:tc>
                  <a:txBody>
                    <a:bodyPr/>
                    <a:lstStyle/>
                    <a:p>
                      <a:pPr algn="ctr"/>
                      <a:r>
                        <a:rPr lang="ar-MA" sz="1600" b="1" dirty="0" smtClean="0"/>
                        <a:t>الإدارة</a:t>
                      </a:r>
                      <a:r>
                        <a:rPr lang="ar-MA" sz="1600" b="1" baseline="0" dirty="0" smtClean="0"/>
                        <a:t> العــامة </a:t>
                      </a:r>
                    </a:p>
                    <a:p>
                      <a:pPr algn="r"/>
                      <a:r>
                        <a:rPr lang="ar-MA" sz="1600" baseline="0" dirty="0" smtClean="0"/>
                        <a:t>الأنشطة المتعلقة بالمجلس </a:t>
                      </a:r>
                      <a:r>
                        <a:rPr lang="ar-MA" sz="1600" baseline="0" dirty="0" err="1" smtClean="0"/>
                        <a:t>و</a:t>
                      </a:r>
                      <a:r>
                        <a:rPr lang="ar-MA" sz="1600" baseline="0" dirty="0" smtClean="0"/>
                        <a:t> بتسيير الموظفين والأنشطة المتعلقة بوسائل التسيير الأخرى والديون </a:t>
                      </a:r>
                      <a:endParaRPr lang="fr-FR" sz="1600" dirty="0"/>
                    </a:p>
                  </a:txBody>
                  <a:tcPr/>
                </a:tc>
                <a:tc>
                  <a:txBody>
                    <a:bodyPr/>
                    <a:lstStyle/>
                    <a:p>
                      <a:r>
                        <a:rPr lang="ar-MA" sz="1600" dirty="0" smtClean="0"/>
                        <a:t>الباب 10</a:t>
                      </a:r>
                      <a:endParaRPr lang="fr-FR" sz="1600" dirty="0"/>
                    </a:p>
                  </a:txBody>
                  <a:tcPr/>
                </a:tc>
              </a:tr>
              <a:tr h="370840">
                <a:tc>
                  <a:txBody>
                    <a:bodyPr/>
                    <a:lstStyle/>
                    <a:p>
                      <a:r>
                        <a:rPr lang="fr-FR" sz="1200" dirty="0" smtClean="0">
                          <a:latin typeface="MingLiU" pitchFamily="49" charset="-120"/>
                          <a:ea typeface="MingLiU" pitchFamily="49" charset="-120"/>
                        </a:rPr>
                        <a:t>6 250 000,00</a:t>
                      </a:r>
                      <a:endParaRPr lang="fr-FR" sz="1200" dirty="0">
                        <a:latin typeface="MingLiU" pitchFamily="49" charset="-120"/>
                        <a:ea typeface="MingLiU" pitchFamily="49" charset="-120"/>
                      </a:endParaRPr>
                    </a:p>
                  </a:txBody>
                  <a:tcPr/>
                </a:tc>
                <a:tc>
                  <a:txBody>
                    <a:bodyPr/>
                    <a:lstStyle/>
                    <a:p>
                      <a:pPr algn="ctr"/>
                      <a:r>
                        <a:rPr lang="fr-FR" sz="1200" dirty="0" smtClean="0">
                          <a:latin typeface="MingLiU" pitchFamily="49" charset="-120"/>
                          <a:ea typeface="MingLiU" pitchFamily="49" charset="-120"/>
                        </a:rPr>
                        <a:t>8 400 000,00</a:t>
                      </a:r>
                      <a:endParaRPr lang="fr-FR" sz="1200" dirty="0">
                        <a:latin typeface="MingLiU" pitchFamily="49" charset="-120"/>
                        <a:ea typeface="MingLiU" pitchFamily="49" charset="-120"/>
                      </a:endParaRPr>
                    </a:p>
                  </a:txBody>
                  <a:tcPr/>
                </a:tc>
                <a:tc>
                  <a:txBody>
                    <a:bodyPr/>
                    <a:lstStyle/>
                    <a:p>
                      <a:pPr algn="ctr"/>
                      <a:r>
                        <a:rPr lang="fr-FR" sz="1200" dirty="0" smtClean="0">
                          <a:latin typeface="MingLiU" pitchFamily="49" charset="-120"/>
                          <a:ea typeface="MingLiU" pitchFamily="49" charset="-120"/>
                        </a:rPr>
                        <a:t>8 235 000,00</a:t>
                      </a:r>
                      <a:endParaRPr lang="fr-FR" sz="1200" dirty="0">
                        <a:latin typeface="MingLiU" pitchFamily="49" charset="-120"/>
                        <a:ea typeface="MingLiU" pitchFamily="49" charset="-120"/>
                      </a:endParaRPr>
                    </a:p>
                  </a:txBody>
                  <a:tcPr/>
                </a:tc>
                <a:tc>
                  <a:txBody>
                    <a:bodyPr/>
                    <a:lstStyle/>
                    <a:p>
                      <a:pPr algn="ctr"/>
                      <a:r>
                        <a:rPr lang="ar-MA" dirty="0" smtClean="0"/>
                        <a:t>مجال الشؤون الاجتماعية</a:t>
                      </a:r>
                      <a:r>
                        <a:rPr lang="ar-MA" baseline="0" dirty="0" smtClean="0"/>
                        <a:t> </a:t>
                      </a:r>
                      <a:endParaRPr lang="fr-FR" dirty="0"/>
                    </a:p>
                  </a:txBody>
                  <a:tcPr/>
                </a:tc>
                <a:tc>
                  <a:txBody>
                    <a:bodyPr/>
                    <a:lstStyle/>
                    <a:p>
                      <a:r>
                        <a:rPr lang="ar-MA" sz="1600" dirty="0" smtClean="0"/>
                        <a:t>الباب 20</a:t>
                      </a:r>
                      <a:endParaRPr lang="fr-FR" sz="1600" dirty="0"/>
                    </a:p>
                  </a:txBody>
                  <a:tcPr/>
                </a:tc>
              </a:tr>
              <a:tr h="370840">
                <a:tc>
                  <a:txBody>
                    <a:bodyPr/>
                    <a:lstStyle/>
                    <a:p>
                      <a:r>
                        <a:rPr lang="fr-FR" sz="1200" dirty="0" smtClean="0">
                          <a:latin typeface="MingLiU" pitchFamily="49" charset="-120"/>
                          <a:ea typeface="MingLiU" pitchFamily="49" charset="-120"/>
                        </a:rPr>
                        <a:t>10 000 </a:t>
                      </a:r>
                      <a:r>
                        <a:rPr lang="fr-FR" sz="1200" dirty="0" err="1" smtClean="0">
                          <a:latin typeface="MingLiU" pitchFamily="49" charset="-120"/>
                          <a:ea typeface="MingLiU" pitchFamily="49" charset="-120"/>
                        </a:rPr>
                        <a:t>000</a:t>
                      </a:r>
                      <a:r>
                        <a:rPr lang="fr-FR" sz="1200" dirty="0" smtClean="0">
                          <a:latin typeface="MingLiU" pitchFamily="49" charset="-120"/>
                          <a:ea typeface="MingLiU" pitchFamily="49" charset="-120"/>
                        </a:rPr>
                        <a:t>,00</a:t>
                      </a:r>
                      <a:endParaRPr lang="fr-FR" sz="1200" dirty="0">
                        <a:latin typeface="MingLiU" pitchFamily="49" charset="-120"/>
                        <a:ea typeface="MingLiU" pitchFamily="49" charset="-120"/>
                      </a:endParaRPr>
                    </a:p>
                  </a:txBody>
                  <a:tcPr/>
                </a:tc>
                <a:tc>
                  <a:txBody>
                    <a:bodyPr/>
                    <a:lstStyle/>
                    <a:p>
                      <a:pPr algn="ctr"/>
                      <a:r>
                        <a:rPr lang="fr-FR" sz="1200" dirty="0" smtClean="0">
                          <a:latin typeface="MingLiU" pitchFamily="49" charset="-120"/>
                          <a:ea typeface="MingLiU" pitchFamily="49" charset="-120"/>
                        </a:rPr>
                        <a:t>9 560 000,00</a:t>
                      </a:r>
                      <a:endParaRPr lang="fr-FR" sz="1200" dirty="0">
                        <a:latin typeface="MingLiU" pitchFamily="49" charset="-120"/>
                        <a:ea typeface="MingLiU" pitchFamily="49" charset="-120"/>
                      </a:endParaRPr>
                    </a:p>
                  </a:txBody>
                  <a:tcPr/>
                </a:tc>
                <a:tc>
                  <a:txBody>
                    <a:bodyPr/>
                    <a:lstStyle/>
                    <a:p>
                      <a:pPr algn="ctr"/>
                      <a:r>
                        <a:rPr lang="fr-FR" sz="1200" dirty="0" smtClean="0">
                          <a:latin typeface="MingLiU" pitchFamily="49" charset="-120"/>
                          <a:ea typeface="MingLiU" pitchFamily="49" charset="-120"/>
                        </a:rPr>
                        <a:t>10 150 000,00</a:t>
                      </a:r>
                      <a:endParaRPr lang="fr-FR" sz="1200" dirty="0">
                        <a:latin typeface="MingLiU" pitchFamily="49" charset="-120"/>
                        <a:ea typeface="MingLiU" pitchFamily="49" charset="-120"/>
                      </a:endParaRPr>
                    </a:p>
                  </a:txBody>
                  <a:tcPr/>
                </a:tc>
                <a:tc>
                  <a:txBody>
                    <a:bodyPr/>
                    <a:lstStyle/>
                    <a:p>
                      <a:pPr algn="ctr"/>
                      <a:r>
                        <a:rPr lang="ar-MA" dirty="0" smtClean="0"/>
                        <a:t>مجال الشؤون التقنية </a:t>
                      </a:r>
                      <a:endParaRPr lang="fr-FR" dirty="0"/>
                    </a:p>
                  </a:txBody>
                  <a:tcPr/>
                </a:tc>
                <a:tc>
                  <a:txBody>
                    <a:bodyPr/>
                    <a:lstStyle/>
                    <a:p>
                      <a:r>
                        <a:rPr lang="ar-MA" sz="1600" dirty="0" smtClean="0"/>
                        <a:t>الباب 30</a:t>
                      </a:r>
                      <a:endParaRPr lang="fr-FR" sz="1600" dirty="0"/>
                    </a:p>
                  </a:txBody>
                  <a:tcPr/>
                </a:tc>
              </a:tr>
              <a:tr h="370840">
                <a:tc>
                  <a:txBody>
                    <a:bodyPr/>
                    <a:lstStyle/>
                    <a:p>
                      <a:r>
                        <a:rPr lang="fr-FR" sz="1200" dirty="0" smtClean="0">
                          <a:latin typeface="MingLiU" pitchFamily="49" charset="-120"/>
                          <a:ea typeface="MingLiU" pitchFamily="49" charset="-120"/>
                        </a:rPr>
                        <a:t>0</a:t>
                      </a:r>
                      <a:endParaRPr lang="fr-FR" sz="1200" dirty="0">
                        <a:latin typeface="MingLiU" pitchFamily="49" charset="-120"/>
                        <a:ea typeface="MingLiU" pitchFamily="49" charset="-120"/>
                      </a:endParaRPr>
                    </a:p>
                  </a:txBody>
                  <a:tcPr/>
                </a:tc>
                <a:tc>
                  <a:txBody>
                    <a:bodyPr/>
                    <a:lstStyle/>
                    <a:p>
                      <a:pPr algn="ctr"/>
                      <a:r>
                        <a:rPr lang="fr-FR" sz="1200" dirty="0" smtClean="0">
                          <a:latin typeface="MingLiU" pitchFamily="49" charset="-120"/>
                          <a:ea typeface="MingLiU" pitchFamily="49" charset="-120"/>
                        </a:rPr>
                        <a:t>400 000,00</a:t>
                      </a:r>
                      <a:endParaRPr lang="fr-FR" sz="1200" dirty="0">
                        <a:latin typeface="MingLiU" pitchFamily="49" charset="-120"/>
                        <a:ea typeface="MingLiU" pitchFamily="49" charset="-120"/>
                      </a:endParaRPr>
                    </a:p>
                  </a:txBody>
                  <a:tcPr/>
                </a:tc>
                <a:tc>
                  <a:txBody>
                    <a:bodyPr/>
                    <a:lstStyle/>
                    <a:p>
                      <a:pPr algn="ctr"/>
                      <a:r>
                        <a:rPr lang="fr-FR" sz="1200" dirty="0" smtClean="0">
                          <a:latin typeface="MingLiU" pitchFamily="49" charset="-120"/>
                          <a:ea typeface="MingLiU" pitchFamily="49" charset="-120"/>
                        </a:rPr>
                        <a:t>400 000,00</a:t>
                      </a:r>
                      <a:endParaRPr lang="fr-FR" sz="1200" dirty="0">
                        <a:latin typeface="MingLiU" pitchFamily="49" charset="-120"/>
                        <a:ea typeface="MingLiU" pitchFamily="49" charset="-120"/>
                      </a:endParaRPr>
                    </a:p>
                  </a:txBody>
                  <a:tcPr/>
                </a:tc>
                <a:tc>
                  <a:txBody>
                    <a:bodyPr/>
                    <a:lstStyle/>
                    <a:p>
                      <a:pPr algn="ctr"/>
                      <a:r>
                        <a:rPr lang="ar-MA" dirty="0" smtClean="0"/>
                        <a:t>النشاط</a:t>
                      </a:r>
                      <a:r>
                        <a:rPr lang="ar-MA" baseline="0" dirty="0" smtClean="0"/>
                        <a:t> التجاري </a:t>
                      </a:r>
                    </a:p>
                    <a:p>
                      <a:pPr algn="ctr"/>
                      <a:r>
                        <a:rPr lang="ar-MA" baseline="0" dirty="0" smtClean="0"/>
                        <a:t>إعانات للتعاونيات </a:t>
                      </a:r>
                      <a:endParaRPr lang="fr-FR" dirty="0"/>
                    </a:p>
                  </a:txBody>
                  <a:tcPr/>
                </a:tc>
                <a:tc>
                  <a:txBody>
                    <a:bodyPr/>
                    <a:lstStyle/>
                    <a:p>
                      <a:r>
                        <a:rPr lang="ar-MA" sz="1600" dirty="0" smtClean="0"/>
                        <a:t>الباب 40</a:t>
                      </a:r>
                      <a:endParaRPr lang="fr-FR" sz="1600" dirty="0"/>
                    </a:p>
                  </a:txBody>
                  <a:tcPr/>
                </a:tc>
              </a:tr>
              <a:tr h="370840">
                <a:tc>
                  <a:txBody>
                    <a:bodyPr/>
                    <a:lstStyle/>
                    <a:p>
                      <a:r>
                        <a:rPr lang="fr-FR" sz="1200" dirty="0" smtClean="0">
                          <a:latin typeface="MingLiU" pitchFamily="49" charset="-120"/>
                          <a:ea typeface="MingLiU" pitchFamily="49" charset="-120"/>
                        </a:rPr>
                        <a:t>17 007 205,00</a:t>
                      </a:r>
                      <a:endParaRPr lang="fr-FR" sz="1200" dirty="0">
                        <a:latin typeface="MingLiU" pitchFamily="49" charset="-120"/>
                        <a:ea typeface="MingLiU" pitchFamily="49" charset="-120"/>
                      </a:endParaRPr>
                    </a:p>
                  </a:txBody>
                  <a:tcPr/>
                </a:tc>
                <a:tc>
                  <a:txBody>
                    <a:bodyPr/>
                    <a:lstStyle/>
                    <a:p>
                      <a:pPr algn="ctr"/>
                      <a:r>
                        <a:rPr lang="fr-FR" sz="1200" dirty="0" smtClean="0">
                          <a:latin typeface="MingLiU" pitchFamily="49" charset="-120"/>
                          <a:ea typeface="MingLiU" pitchFamily="49" charset="-120"/>
                        </a:rPr>
                        <a:t>15 052 000,00</a:t>
                      </a:r>
                      <a:endParaRPr lang="fr-FR" sz="1200" dirty="0">
                        <a:latin typeface="MingLiU" pitchFamily="49" charset="-120"/>
                        <a:ea typeface="MingLiU" pitchFamily="49" charset="-120"/>
                      </a:endParaRPr>
                    </a:p>
                  </a:txBody>
                  <a:tcPr/>
                </a:tc>
                <a:tc>
                  <a:txBody>
                    <a:bodyPr/>
                    <a:lstStyle/>
                    <a:p>
                      <a:pPr algn="ctr"/>
                      <a:r>
                        <a:rPr lang="fr-FR" sz="1200" dirty="0" smtClean="0">
                          <a:latin typeface="MingLiU" pitchFamily="49" charset="-120"/>
                          <a:ea typeface="MingLiU" pitchFamily="49" charset="-120"/>
                        </a:rPr>
                        <a:t>17 260 00,00</a:t>
                      </a:r>
                      <a:endParaRPr lang="fr-FR" sz="1200" dirty="0">
                        <a:latin typeface="MingLiU" pitchFamily="49" charset="-120"/>
                        <a:ea typeface="MingLiU" pitchFamily="49" charset="-120"/>
                      </a:endParaRPr>
                    </a:p>
                  </a:txBody>
                  <a:tcPr/>
                </a:tc>
                <a:tc>
                  <a:txBody>
                    <a:bodyPr/>
                    <a:lstStyle/>
                    <a:p>
                      <a:pPr algn="ctr"/>
                      <a:r>
                        <a:rPr lang="ar-MA" dirty="0" smtClean="0"/>
                        <a:t>الدعم خلال مصاريف لفائدة الغير</a:t>
                      </a:r>
                      <a:r>
                        <a:rPr lang="ar-MA" baseline="0" dirty="0" smtClean="0"/>
                        <a:t> </a:t>
                      </a:r>
                      <a:endParaRPr lang="fr-FR" dirty="0"/>
                    </a:p>
                  </a:txBody>
                  <a:tcPr/>
                </a:tc>
                <a:tc>
                  <a:txBody>
                    <a:bodyPr/>
                    <a:lstStyle/>
                    <a:p>
                      <a:r>
                        <a:rPr lang="ar-MA" sz="1600" dirty="0" smtClean="0"/>
                        <a:t>الباب 50</a:t>
                      </a:r>
                      <a:endParaRPr lang="fr-FR" sz="1600" dirty="0"/>
                    </a:p>
                  </a:txBody>
                  <a:tcPr/>
                </a:tc>
              </a:tr>
              <a:tr h="370840">
                <a:tc>
                  <a:txBody>
                    <a:bodyPr/>
                    <a:lstStyle/>
                    <a:p>
                      <a:r>
                        <a:rPr lang="fr-FR" sz="1200" dirty="0" smtClean="0">
                          <a:latin typeface="MingLiU" pitchFamily="49" charset="-120"/>
                          <a:ea typeface="MingLiU" pitchFamily="49" charset="-120"/>
                        </a:rPr>
                        <a:t>5 498 200,00</a:t>
                      </a:r>
                      <a:endParaRPr lang="fr-FR" sz="1200" dirty="0">
                        <a:latin typeface="MingLiU" pitchFamily="49" charset="-120"/>
                        <a:ea typeface="MingLiU" pitchFamily="49" charset="-120"/>
                      </a:endParaRPr>
                    </a:p>
                  </a:txBody>
                  <a:tcPr/>
                </a:tc>
                <a:tc>
                  <a:txBody>
                    <a:bodyPr/>
                    <a:lstStyle/>
                    <a:p>
                      <a:pPr algn="ctr"/>
                      <a:r>
                        <a:rPr lang="fr-FR" sz="1200" dirty="0" smtClean="0">
                          <a:latin typeface="MingLiU" pitchFamily="49" charset="-120"/>
                          <a:ea typeface="MingLiU" pitchFamily="49" charset="-120"/>
                        </a:rPr>
                        <a:t>5 011 700,00</a:t>
                      </a:r>
                      <a:endParaRPr lang="fr-FR" sz="1200" dirty="0">
                        <a:latin typeface="MingLiU" pitchFamily="49" charset="-120"/>
                        <a:ea typeface="MingLiU" pitchFamily="49" charset="-120"/>
                      </a:endParaRPr>
                    </a:p>
                  </a:txBody>
                  <a:tcPr/>
                </a:tc>
                <a:tc>
                  <a:txBody>
                    <a:bodyPr/>
                    <a:lstStyle/>
                    <a:p>
                      <a:pPr algn="ctr"/>
                      <a:r>
                        <a:rPr lang="fr-FR" sz="1200" dirty="0" smtClean="0">
                          <a:latin typeface="MingLiU" pitchFamily="49" charset="-120"/>
                          <a:ea typeface="MingLiU" pitchFamily="49" charset="-120"/>
                        </a:rPr>
                        <a:t>4 653 000,00</a:t>
                      </a:r>
                      <a:endParaRPr lang="fr-FR" sz="1200" dirty="0">
                        <a:latin typeface="MingLiU" pitchFamily="49" charset="-120"/>
                        <a:ea typeface="MingLiU" pitchFamily="49" charset="-120"/>
                      </a:endParaRPr>
                    </a:p>
                  </a:txBody>
                  <a:tcPr/>
                </a:tc>
                <a:tc>
                  <a:txBody>
                    <a:bodyPr/>
                    <a:lstStyle/>
                    <a:p>
                      <a:pPr algn="ctr"/>
                      <a:r>
                        <a:rPr lang="ar-MA" dirty="0" smtClean="0"/>
                        <a:t>دفعات الفائض (صندوق</a:t>
                      </a:r>
                      <a:r>
                        <a:rPr lang="ar-MA" baseline="0" dirty="0" smtClean="0"/>
                        <a:t> التجهيز الجماعي)</a:t>
                      </a:r>
                      <a:endParaRPr lang="fr-FR" dirty="0"/>
                    </a:p>
                  </a:txBody>
                  <a:tcPr/>
                </a:tc>
                <a:tc>
                  <a:txBody>
                    <a:bodyPr/>
                    <a:lstStyle/>
                    <a:p>
                      <a:r>
                        <a:rPr lang="ar-MA" sz="1600" dirty="0" smtClean="0"/>
                        <a:t>الباب 60</a:t>
                      </a:r>
                      <a:endParaRPr lang="fr-FR" sz="1600" dirty="0"/>
                    </a:p>
                  </a:txBody>
                  <a:tcPr/>
                </a:tc>
              </a:tr>
            </a:tbl>
          </a:graphicData>
        </a:graphic>
      </p:graphicFrame>
      <p:sp>
        <p:nvSpPr>
          <p:cNvPr id="4" name="Espace réservé du numéro de diapositive 3"/>
          <p:cNvSpPr>
            <a:spLocks noGrp="1"/>
          </p:cNvSpPr>
          <p:nvPr>
            <p:ph type="sldNum" sz="quarter" idx="12"/>
          </p:nvPr>
        </p:nvSpPr>
        <p:spPr/>
        <p:txBody>
          <a:bodyPr/>
          <a:lstStyle/>
          <a:p>
            <a:fld id="{7B99D45D-AA0E-45DB-8AEB-87AB1E50289B}" type="slidenum">
              <a:rPr lang="fr-FR" smtClean="0"/>
              <a:pPr/>
              <a:t>30</a:t>
            </a:fld>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MA" sz="3200" b="1" i="1" dirty="0" smtClean="0"/>
              <a:t>ميزانيات ثلاث سنوات </a:t>
            </a:r>
            <a:br>
              <a:rPr lang="ar-MA" sz="3200" b="1" i="1" dirty="0" smtClean="0"/>
            </a:br>
            <a:r>
              <a:rPr lang="ar-MA" sz="3200" b="1" i="1" dirty="0" smtClean="0"/>
              <a:t>2020 – 2021 - 2022</a:t>
            </a:r>
            <a:endParaRPr lang="fr-FR" sz="3200" b="1" i="1" dirty="0"/>
          </a:p>
        </p:txBody>
      </p:sp>
      <p:graphicFrame>
        <p:nvGraphicFramePr>
          <p:cNvPr id="4" name="Espace réservé du contenu 3"/>
          <p:cNvGraphicFramePr>
            <a:graphicFrameLocks noGrp="1"/>
          </p:cNvGraphicFramePr>
          <p:nvPr>
            <p:ph idx="1"/>
          </p:nvPr>
        </p:nvGraphicFramePr>
        <p:xfrm>
          <a:off x="160711" y="2270106"/>
          <a:ext cx="6515100" cy="7016799"/>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7B99D45D-AA0E-45DB-8AEB-87AB1E50289B}" type="slidenum">
              <a:rPr lang="fr-FR" smtClean="0"/>
              <a:pPr/>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ar-MA" dirty="0" smtClean="0"/>
              <a:t>مجمــوع النفقــات </a:t>
            </a:r>
            <a:r>
              <a:rPr lang="ar-MA" dirty="0" err="1" smtClean="0"/>
              <a:t>الالزاميـــة</a:t>
            </a:r>
            <a:r>
              <a:rPr lang="ar-MA" dirty="0" smtClean="0"/>
              <a:t> لثلاث سنوات </a:t>
            </a:r>
            <a:br>
              <a:rPr lang="ar-MA" dirty="0" smtClean="0"/>
            </a:br>
            <a:r>
              <a:rPr lang="ar-MA" dirty="0" smtClean="0"/>
              <a:t>2020 – 2021 - 2022</a:t>
            </a:r>
            <a:endParaRPr lang="fr-FR" dirty="0"/>
          </a:p>
        </p:txBody>
      </p:sp>
      <p:graphicFrame>
        <p:nvGraphicFramePr>
          <p:cNvPr id="4" name="Espace réservé du contenu 3"/>
          <p:cNvGraphicFramePr>
            <a:graphicFrameLocks noGrp="1"/>
          </p:cNvGraphicFramePr>
          <p:nvPr>
            <p:ph idx="1"/>
          </p:nvPr>
        </p:nvGraphicFramePr>
        <p:xfrm>
          <a:off x="285728" y="3714741"/>
          <a:ext cx="6304404" cy="4024341"/>
        </p:xfrm>
        <a:graphic>
          <a:graphicData uri="http://schemas.openxmlformats.org/drawingml/2006/table">
            <a:tbl>
              <a:tblPr firstRow="1" bandRow="1">
                <a:tableStyleId>{5C22544A-7EE6-4342-B048-85BDC9FD1C3A}</a:tableStyleId>
              </a:tblPr>
              <a:tblGrid>
                <a:gridCol w="2071702"/>
                <a:gridCol w="1428760"/>
                <a:gridCol w="1357322"/>
                <a:gridCol w="1446620"/>
              </a:tblGrid>
              <a:tr h="1341447">
                <a:tc>
                  <a:txBody>
                    <a:bodyPr/>
                    <a:lstStyle/>
                    <a:p>
                      <a:pPr algn="ctr"/>
                      <a:endParaRPr lang="fr-FR" sz="2600" dirty="0"/>
                    </a:p>
                  </a:txBody>
                  <a:tcPr marL="68580" marR="68580" marT="66040" marB="66040"/>
                </a:tc>
                <a:tc>
                  <a:txBody>
                    <a:bodyPr/>
                    <a:lstStyle/>
                    <a:p>
                      <a:r>
                        <a:rPr lang="ar-MA" sz="2600" dirty="0" smtClean="0"/>
                        <a:t>2020</a:t>
                      </a:r>
                      <a:endParaRPr lang="fr-FR" sz="2600" dirty="0"/>
                    </a:p>
                  </a:txBody>
                  <a:tcPr marL="68580" marR="68580" marT="66040" marB="66040"/>
                </a:tc>
                <a:tc>
                  <a:txBody>
                    <a:bodyPr/>
                    <a:lstStyle/>
                    <a:p>
                      <a:r>
                        <a:rPr lang="ar-MA" sz="2600" dirty="0" smtClean="0"/>
                        <a:t>2021</a:t>
                      </a:r>
                      <a:endParaRPr lang="fr-FR" sz="2600" dirty="0"/>
                    </a:p>
                  </a:txBody>
                  <a:tcPr marL="68580" marR="68580" marT="66040" marB="66040"/>
                </a:tc>
                <a:tc>
                  <a:txBody>
                    <a:bodyPr/>
                    <a:lstStyle/>
                    <a:p>
                      <a:r>
                        <a:rPr lang="ar-MA" sz="2600" dirty="0" smtClean="0"/>
                        <a:t>2022</a:t>
                      </a:r>
                      <a:endParaRPr lang="fr-FR" sz="2600" dirty="0"/>
                    </a:p>
                  </a:txBody>
                  <a:tcPr marL="68580" marR="68580" marT="66040" marB="66040"/>
                </a:tc>
              </a:tr>
              <a:tr h="13414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MA" sz="2000" dirty="0" smtClean="0">
                          <a:cs typeface="+mn-cs"/>
                        </a:rPr>
                        <a:t>مجموع النفقات </a:t>
                      </a:r>
                      <a:r>
                        <a:rPr lang="ar-MA" sz="2000" dirty="0" err="1" smtClean="0">
                          <a:cs typeface="+mn-cs"/>
                        </a:rPr>
                        <a:t>الالزامية</a:t>
                      </a:r>
                      <a:r>
                        <a:rPr lang="ar-MA" sz="2000" dirty="0" smtClean="0">
                          <a:cs typeface="+mn-cs"/>
                        </a:rPr>
                        <a:t> </a:t>
                      </a:r>
                      <a:endParaRPr lang="fr-FR" sz="2000" dirty="0" smtClean="0">
                        <a:cs typeface="+mn-cs"/>
                      </a:endParaRPr>
                    </a:p>
                    <a:p>
                      <a:pPr algn="ctr"/>
                      <a:endParaRPr lang="fr-FR" sz="2000" dirty="0">
                        <a:cs typeface="+mn-cs"/>
                      </a:endParaRPr>
                    </a:p>
                  </a:txBody>
                  <a:tcPr marL="68580" marR="68580" marT="66040" marB="66040"/>
                </a:tc>
                <a:tc>
                  <a:txBody>
                    <a:bodyPr/>
                    <a:lstStyle/>
                    <a:p>
                      <a:r>
                        <a:rPr lang="fr-FR" sz="1400" dirty="0" smtClean="0">
                          <a:latin typeface="MingLiU" pitchFamily="49" charset="-120"/>
                          <a:ea typeface="MingLiU" pitchFamily="49" charset="-120"/>
                          <a:cs typeface="+mn-cs"/>
                        </a:rPr>
                        <a:t>60</a:t>
                      </a:r>
                      <a:r>
                        <a:rPr lang="fr-FR" sz="1400" baseline="0" dirty="0" smtClean="0">
                          <a:latin typeface="MingLiU" pitchFamily="49" charset="-120"/>
                          <a:ea typeface="MingLiU" pitchFamily="49" charset="-120"/>
                          <a:cs typeface="+mn-cs"/>
                        </a:rPr>
                        <a:t> 642 400,00</a:t>
                      </a:r>
                      <a:endParaRPr lang="fr-FR" sz="1400" dirty="0">
                        <a:latin typeface="MingLiU" pitchFamily="49" charset="-120"/>
                        <a:ea typeface="MingLiU" pitchFamily="49" charset="-120"/>
                        <a:cs typeface="+mn-cs"/>
                      </a:endParaRPr>
                    </a:p>
                  </a:txBody>
                  <a:tcPr marL="68580" marR="68580" marT="66040" marB="66040"/>
                </a:tc>
                <a:tc>
                  <a:txBody>
                    <a:bodyPr/>
                    <a:lstStyle/>
                    <a:p>
                      <a:r>
                        <a:rPr lang="fr-FR" sz="1400" dirty="0" smtClean="0">
                          <a:latin typeface="MingLiU" pitchFamily="49" charset="-120"/>
                          <a:ea typeface="MingLiU" pitchFamily="49" charset="-120"/>
                          <a:cs typeface="+mn-cs"/>
                        </a:rPr>
                        <a:t>66 913 900.00</a:t>
                      </a:r>
                      <a:endParaRPr lang="fr-FR" sz="1400" dirty="0">
                        <a:latin typeface="MingLiU" pitchFamily="49" charset="-120"/>
                        <a:ea typeface="MingLiU" pitchFamily="49" charset="-120"/>
                        <a:cs typeface="+mn-cs"/>
                      </a:endParaRPr>
                    </a:p>
                  </a:txBody>
                  <a:tcPr marL="68580" marR="68580" marT="66040" marB="66040"/>
                </a:tc>
                <a:tc>
                  <a:txBody>
                    <a:bodyPr/>
                    <a:lstStyle/>
                    <a:p>
                      <a:r>
                        <a:rPr lang="fr-FR" sz="1400" dirty="0" smtClean="0">
                          <a:latin typeface="MingLiU" pitchFamily="49" charset="-120"/>
                          <a:ea typeface="MingLiU" pitchFamily="49" charset="-120"/>
                          <a:cs typeface="+mn-cs"/>
                        </a:rPr>
                        <a:t>65 506 000,00</a:t>
                      </a:r>
                      <a:endParaRPr lang="fr-FR" sz="1400" dirty="0">
                        <a:latin typeface="MingLiU" pitchFamily="49" charset="-120"/>
                        <a:ea typeface="MingLiU" pitchFamily="49" charset="-120"/>
                        <a:cs typeface="+mn-cs"/>
                      </a:endParaRPr>
                    </a:p>
                  </a:txBody>
                  <a:tcPr marL="68580" marR="68580" marT="66040" marB="66040"/>
                </a:tc>
              </a:tr>
              <a:tr h="1341447">
                <a:tc>
                  <a:txBody>
                    <a:bodyPr/>
                    <a:lstStyle/>
                    <a:p>
                      <a:pPr algn="ctr"/>
                      <a:r>
                        <a:rPr lang="ar-MA" sz="2000" dirty="0" smtClean="0">
                          <a:cs typeface="+mn-cs"/>
                        </a:rPr>
                        <a:t>مجموع النفقات</a:t>
                      </a:r>
                      <a:r>
                        <a:rPr lang="ar-MA" sz="2000" baseline="0" dirty="0" smtClean="0">
                          <a:cs typeface="+mn-cs"/>
                        </a:rPr>
                        <a:t> العير </a:t>
                      </a:r>
                      <a:r>
                        <a:rPr lang="ar-MA" sz="2000" baseline="0" dirty="0" err="1" smtClean="0">
                          <a:cs typeface="+mn-cs"/>
                        </a:rPr>
                        <a:t>الالزامية</a:t>
                      </a:r>
                      <a:r>
                        <a:rPr lang="ar-MA" sz="2000" baseline="0" dirty="0" smtClean="0">
                          <a:cs typeface="+mn-cs"/>
                        </a:rPr>
                        <a:t> </a:t>
                      </a:r>
                      <a:endParaRPr lang="fr-FR" sz="2000" dirty="0">
                        <a:cs typeface="+mn-cs"/>
                      </a:endParaRPr>
                    </a:p>
                  </a:txBody>
                  <a:tcPr marL="68580" marR="68580" marT="66040" marB="66040"/>
                </a:tc>
                <a:tc>
                  <a:txBody>
                    <a:bodyPr/>
                    <a:lstStyle/>
                    <a:p>
                      <a:r>
                        <a:rPr lang="fr-FR" sz="1400" dirty="0" smtClean="0">
                          <a:latin typeface="MingLiU" pitchFamily="49" charset="-120"/>
                          <a:ea typeface="MingLiU" pitchFamily="49" charset="-120"/>
                          <a:cs typeface="+mn-cs"/>
                        </a:rPr>
                        <a:t>20 614 100,00</a:t>
                      </a:r>
                      <a:endParaRPr lang="fr-FR" sz="1400" dirty="0">
                        <a:latin typeface="MingLiU" pitchFamily="49" charset="-120"/>
                        <a:ea typeface="MingLiU" pitchFamily="49" charset="-120"/>
                        <a:cs typeface="+mn-cs"/>
                      </a:endParaRPr>
                    </a:p>
                  </a:txBody>
                  <a:tcPr marL="68580" marR="68580" marT="66040" marB="66040"/>
                </a:tc>
                <a:tc>
                  <a:txBody>
                    <a:bodyPr/>
                    <a:lstStyle/>
                    <a:p>
                      <a:r>
                        <a:rPr lang="fr-FR" sz="1400" dirty="0" smtClean="0">
                          <a:latin typeface="MingLiU" pitchFamily="49" charset="-120"/>
                          <a:ea typeface="MingLiU" pitchFamily="49" charset="-120"/>
                          <a:cs typeface="+mn-cs"/>
                        </a:rPr>
                        <a:t>9 039 800,00</a:t>
                      </a:r>
                      <a:endParaRPr lang="fr-FR" sz="1400" dirty="0">
                        <a:latin typeface="MingLiU" pitchFamily="49" charset="-120"/>
                        <a:ea typeface="MingLiU" pitchFamily="49" charset="-120"/>
                        <a:cs typeface="+mn-cs"/>
                      </a:endParaRPr>
                    </a:p>
                  </a:txBody>
                  <a:tcPr marL="68580" marR="68580" marT="66040" marB="66040"/>
                </a:tc>
                <a:tc>
                  <a:txBody>
                    <a:bodyPr/>
                    <a:lstStyle/>
                    <a:p>
                      <a:r>
                        <a:rPr lang="fr-FR" sz="1400" dirty="0" smtClean="0">
                          <a:latin typeface="MingLiU" pitchFamily="49" charset="-120"/>
                          <a:ea typeface="MingLiU" pitchFamily="49" charset="-120"/>
                          <a:cs typeface="+mn-cs"/>
                        </a:rPr>
                        <a:t>15 434 600,00</a:t>
                      </a:r>
                      <a:endParaRPr lang="fr-FR" sz="1400" dirty="0">
                        <a:latin typeface="MingLiU" pitchFamily="49" charset="-120"/>
                        <a:ea typeface="MingLiU" pitchFamily="49" charset="-120"/>
                        <a:cs typeface="+mn-cs"/>
                      </a:endParaRPr>
                    </a:p>
                  </a:txBody>
                  <a:tcPr marL="68580" marR="68580" marT="66040" marB="66040"/>
                </a:tc>
              </a:tr>
            </a:tbl>
          </a:graphicData>
        </a:graphic>
      </p:graphicFrame>
      <p:sp>
        <p:nvSpPr>
          <p:cNvPr id="5" name="Espace réservé du numéro de diapositive 4"/>
          <p:cNvSpPr>
            <a:spLocks noGrp="1"/>
          </p:cNvSpPr>
          <p:nvPr>
            <p:ph type="sldNum" sz="quarter" idx="12"/>
          </p:nvPr>
        </p:nvSpPr>
        <p:spPr/>
        <p:txBody>
          <a:bodyPr/>
          <a:lstStyle/>
          <a:p>
            <a:fld id="{7B99D45D-AA0E-45DB-8AEB-87AB1E50289B}" type="slidenum">
              <a:rPr lang="fr-FR" smtClean="0"/>
              <a:pPr/>
              <a:t>32</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MA" sz="3200" b="1" i="1" dirty="0" smtClean="0"/>
              <a:t>رسم بياني للنفقات </a:t>
            </a:r>
            <a:r>
              <a:rPr lang="ar-MA" sz="3200" b="1" i="1" dirty="0" err="1" smtClean="0"/>
              <a:t>الاجبارية</a:t>
            </a:r>
            <a:r>
              <a:rPr lang="ar-MA" sz="3200" b="1" i="1" dirty="0" smtClean="0"/>
              <a:t> والغير </a:t>
            </a:r>
            <a:r>
              <a:rPr lang="ar-MA" sz="3200" b="1" i="1" dirty="0" err="1" smtClean="0"/>
              <a:t>الاجبارية</a:t>
            </a:r>
            <a:r>
              <a:rPr lang="ar-MA" sz="3200" b="1" i="1" dirty="0" smtClean="0"/>
              <a:t> لثلاث سنوات 2020 – 2021 - 2022</a:t>
            </a:r>
            <a:endParaRPr lang="fr-FR" sz="3200" b="1" i="1" dirty="0"/>
          </a:p>
        </p:txBody>
      </p:sp>
      <p:graphicFrame>
        <p:nvGraphicFramePr>
          <p:cNvPr id="4" name="Espace réservé du contenu 3"/>
          <p:cNvGraphicFramePr>
            <a:graphicFrameLocks noGrp="1"/>
          </p:cNvGraphicFramePr>
          <p:nvPr>
            <p:ph idx="1"/>
          </p:nvPr>
        </p:nvGraphicFramePr>
        <p:xfrm>
          <a:off x="0" y="3738553"/>
          <a:ext cx="6643710" cy="5069055"/>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7B99D45D-AA0E-45DB-8AEB-87AB1E50289B}" type="slidenum">
              <a:rPr lang="fr-FR" smtClean="0"/>
              <a:pPr/>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00042" y="1238224"/>
            <a:ext cx="5786478" cy="77867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200000"/>
              </a:lnSpc>
            </a:pPr>
            <a:r>
              <a:rPr lang="ar-MA" sz="2400" b="1" dirty="0" smtClean="0">
                <a:ln w="10541" cmpd="sng">
                  <a:solidFill>
                    <a:srgbClr val="7D7D7D">
                      <a:tint val="100000"/>
                      <a:shade val="100000"/>
                      <a:satMod val="110000"/>
                    </a:srgbClr>
                  </a:solidFill>
                  <a:prstDash val="solid"/>
                </a:ln>
                <a:solidFill>
                  <a:schemeClr val="tx1"/>
                </a:solidFill>
              </a:rPr>
              <a:t>مجمــوع ميزانية التجهيــــز للسنة المالية 2022</a:t>
            </a:r>
          </a:p>
          <a:p>
            <a:pPr algn="ctr" rtl="1">
              <a:lnSpc>
                <a:spcPct val="200000"/>
              </a:lnSpc>
            </a:pPr>
            <a:r>
              <a:rPr lang="ar-MA" sz="2400" b="1" dirty="0" smtClean="0">
                <a:ln w="10541" cmpd="sng">
                  <a:solidFill>
                    <a:srgbClr val="7D7D7D">
                      <a:tint val="100000"/>
                      <a:shade val="100000"/>
                      <a:satMod val="110000"/>
                    </a:srgbClr>
                  </a:solidFill>
                  <a:prstDash val="solid"/>
                </a:ln>
                <a:solidFill>
                  <a:schemeClr val="tx1"/>
                </a:solidFill>
              </a:rPr>
              <a:t>باب  </a:t>
            </a:r>
            <a:r>
              <a:rPr lang="ar-MA" sz="2400" b="1" dirty="0" err="1" smtClean="0">
                <a:ln w="10541" cmpd="sng">
                  <a:solidFill>
                    <a:srgbClr val="7D7D7D">
                      <a:tint val="100000"/>
                      <a:shade val="100000"/>
                      <a:satMod val="110000"/>
                    </a:srgbClr>
                  </a:solidFill>
                  <a:prstDash val="solid"/>
                </a:ln>
                <a:solidFill>
                  <a:schemeClr val="tx1"/>
                </a:solidFill>
              </a:rPr>
              <a:t>المداخيل</a:t>
            </a:r>
            <a:r>
              <a:rPr lang="ar-MA" sz="2400" b="1" dirty="0" smtClean="0">
                <a:ln w="10541" cmpd="sng">
                  <a:solidFill>
                    <a:srgbClr val="7D7D7D">
                      <a:tint val="100000"/>
                      <a:shade val="100000"/>
                      <a:satMod val="110000"/>
                    </a:srgbClr>
                  </a:solidFill>
                  <a:prstDash val="solid"/>
                </a:ln>
                <a:solidFill>
                  <a:schemeClr val="tx1"/>
                </a:solidFill>
              </a:rPr>
              <a:t> : </a:t>
            </a:r>
          </a:p>
          <a:p>
            <a:pPr algn="ctr" rtl="1">
              <a:lnSpc>
                <a:spcPct val="200000"/>
              </a:lnSpc>
            </a:pPr>
            <a:r>
              <a:rPr lang="ar-MA" sz="2400" b="1" dirty="0" smtClean="0">
                <a:ln w="10541" cmpd="sng">
                  <a:solidFill>
                    <a:srgbClr val="7D7D7D">
                      <a:tint val="100000"/>
                      <a:shade val="100000"/>
                      <a:satMod val="110000"/>
                    </a:srgbClr>
                  </a:solidFill>
                  <a:prstDash val="solid"/>
                </a:ln>
                <a:solidFill>
                  <a:schemeClr val="tx1"/>
                </a:solidFill>
              </a:rPr>
              <a:t>الباب 30 :</a:t>
            </a:r>
            <a:r>
              <a:rPr lang="fr-FR" sz="2400" b="1" dirty="0" smtClean="0">
                <a:ln w="10541" cmpd="sng">
                  <a:solidFill>
                    <a:srgbClr val="7D7D7D">
                      <a:tint val="100000"/>
                      <a:shade val="100000"/>
                      <a:satMod val="110000"/>
                    </a:srgbClr>
                  </a:solidFill>
                  <a:prstDash val="solid"/>
                </a:ln>
                <a:solidFill>
                  <a:schemeClr val="tx1"/>
                </a:solidFill>
                <a:latin typeface="MingLiU" pitchFamily="49" charset="-120"/>
                <a:ea typeface="MingLiU" pitchFamily="49" charset="-120"/>
              </a:rPr>
              <a:t>50,00 </a:t>
            </a:r>
            <a:r>
              <a:rPr lang="ar-MA" sz="2400" b="1" dirty="0" smtClean="0">
                <a:ln w="10541" cmpd="sng">
                  <a:solidFill>
                    <a:srgbClr val="7D7D7D">
                      <a:tint val="100000"/>
                      <a:shade val="100000"/>
                      <a:satMod val="110000"/>
                    </a:srgbClr>
                  </a:solidFill>
                  <a:prstDash val="solid"/>
                </a:ln>
                <a:solidFill>
                  <a:schemeClr val="tx1"/>
                </a:solidFill>
                <a:latin typeface="MingLiU" pitchFamily="49" charset="-120"/>
                <a:ea typeface="MingLiU" pitchFamily="49" charset="-120"/>
              </a:rPr>
              <a:t> درهم</a:t>
            </a:r>
          </a:p>
          <a:p>
            <a:pPr algn="ctr" rtl="1">
              <a:lnSpc>
                <a:spcPct val="200000"/>
              </a:lnSpc>
            </a:pPr>
            <a:r>
              <a:rPr lang="ar-MA" sz="2400" b="1" dirty="0" smtClean="0">
                <a:ln w="10541" cmpd="sng">
                  <a:solidFill>
                    <a:srgbClr val="7D7D7D">
                      <a:tint val="100000"/>
                      <a:shade val="100000"/>
                      <a:satMod val="110000"/>
                    </a:srgbClr>
                  </a:solidFill>
                  <a:prstDash val="solid"/>
                </a:ln>
                <a:solidFill>
                  <a:schemeClr val="tx1"/>
                </a:solidFill>
              </a:rPr>
              <a:t>الباب 40 : </a:t>
            </a:r>
            <a:r>
              <a:rPr lang="fr-FR" sz="2400" b="1" dirty="0" smtClean="0">
                <a:ln w="10541" cmpd="sng">
                  <a:solidFill>
                    <a:srgbClr val="7D7D7D">
                      <a:tint val="100000"/>
                      <a:shade val="100000"/>
                      <a:satMod val="110000"/>
                    </a:srgbClr>
                  </a:solidFill>
                  <a:prstDash val="solid"/>
                </a:ln>
                <a:solidFill>
                  <a:schemeClr val="tx1"/>
                </a:solidFill>
                <a:latin typeface="MingLiU" pitchFamily="49" charset="-120"/>
                <a:ea typeface="MingLiU" pitchFamily="49" charset="-120"/>
              </a:rPr>
              <a:t>150,00</a:t>
            </a:r>
            <a:r>
              <a:rPr lang="fr-FR" sz="2400" b="1" dirty="0" smtClean="0">
                <a:ln w="10541" cmpd="sng">
                  <a:solidFill>
                    <a:srgbClr val="7D7D7D">
                      <a:tint val="100000"/>
                      <a:shade val="100000"/>
                      <a:satMod val="110000"/>
                    </a:srgbClr>
                  </a:solidFill>
                  <a:prstDash val="solid"/>
                </a:ln>
                <a:solidFill>
                  <a:schemeClr val="tx1"/>
                </a:solidFill>
              </a:rPr>
              <a:t> </a:t>
            </a:r>
            <a:r>
              <a:rPr lang="ar-MA" sz="2400" b="1" dirty="0" smtClean="0">
                <a:ln w="10541" cmpd="sng">
                  <a:solidFill>
                    <a:srgbClr val="7D7D7D">
                      <a:tint val="100000"/>
                      <a:shade val="100000"/>
                      <a:satMod val="110000"/>
                    </a:srgbClr>
                  </a:solidFill>
                  <a:prstDash val="solid"/>
                </a:ln>
                <a:solidFill>
                  <a:schemeClr val="tx1"/>
                </a:solidFill>
              </a:rPr>
              <a:t> درهم</a:t>
            </a:r>
          </a:p>
          <a:p>
            <a:pPr algn="ctr" rtl="1">
              <a:lnSpc>
                <a:spcPct val="200000"/>
              </a:lnSpc>
            </a:pPr>
            <a:r>
              <a:rPr lang="ar-MA" sz="2400" b="1" dirty="0" smtClean="0">
                <a:ln w="10541" cmpd="sng">
                  <a:solidFill>
                    <a:srgbClr val="7D7D7D">
                      <a:tint val="100000"/>
                      <a:shade val="100000"/>
                      <a:satMod val="110000"/>
                    </a:srgbClr>
                  </a:solidFill>
                  <a:prstDash val="solid"/>
                </a:ln>
                <a:solidFill>
                  <a:schemeClr val="tx1"/>
                </a:solidFill>
              </a:rPr>
              <a:t>الباب 50 :  </a:t>
            </a:r>
            <a:r>
              <a:rPr lang="fr-FR" sz="2400" b="1" dirty="0" smtClean="0">
                <a:ln w="10541" cmpd="sng">
                  <a:solidFill>
                    <a:srgbClr val="7D7D7D">
                      <a:tint val="100000"/>
                      <a:shade val="100000"/>
                      <a:satMod val="110000"/>
                    </a:srgbClr>
                  </a:solidFill>
                  <a:prstDash val="solid"/>
                </a:ln>
                <a:solidFill>
                  <a:schemeClr val="tx1"/>
                </a:solidFill>
                <a:latin typeface="MingLiU" pitchFamily="49" charset="-120"/>
                <a:ea typeface="MingLiU" pitchFamily="49" charset="-120"/>
              </a:rPr>
              <a:t>5 498 000.00</a:t>
            </a:r>
            <a:r>
              <a:rPr lang="ar-MA" sz="2400" b="1" dirty="0" smtClean="0">
                <a:ln w="10541" cmpd="sng">
                  <a:solidFill>
                    <a:srgbClr val="7D7D7D">
                      <a:tint val="100000"/>
                      <a:shade val="100000"/>
                      <a:satMod val="110000"/>
                    </a:srgbClr>
                  </a:solidFill>
                  <a:prstDash val="solid"/>
                </a:ln>
                <a:solidFill>
                  <a:schemeClr val="tx1"/>
                </a:solidFill>
                <a:latin typeface="MingLiU" pitchFamily="49" charset="-120"/>
                <a:ea typeface="MingLiU" pitchFamily="49" charset="-120"/>
              </a:rPr>
              <a:t> درهم</a:t>
            </a:r>
          </a:p>
          <a:p>
            <a:pPr algn="ctr" rtl="1">
              <a:lnSpc>
                <a:spcPct val="200000"/>
              </a:lnSpc>
            </a:pPr>
            <a:r>
              <a:rPr lang="ar-MA" sz="2400" b="1" dirty="0" smtClean="0">
                <a:ln w="10541" cmpd="sng">
                  <a:solidFill>
                    <a:srgbClr val="7D7D7D">
                      <a:tint val="100000"/>
                      <a:shade val="100000"/>
                      <a:satMod val="110000"/>
                    </a:srgbClr>
                  </a:solidFill>
                  <a:prstDash val="solid"/>
                </a:ln>
                <a:solidFill>
                  <a:schemeClr val="tx1"/>
                </a:solidFill>
              </a:rPr>
              <a:t>باب المصاريف : </a:t>
            </a:r>
          </a:p>
          <a:p>
            <a:pPr algn="ctr" rtl="1">
              <a:lnSpc>
                <a:spcPct val="200000"/>
              </a:lnSpc>
            </a:pPr>
            <a:r>
              <a:rPr lang="ar-MA" sz="2400" b="1" dirty="0" smtClean="0">
                <a:ln w="10541" cmpd="sng">
                  <a:solidFill>
                    <a:srgbClr val="7D7D7D">
                      <a:tint val="100000"/>
                      <a:shade val="100000"/>
                      <a:satMod val="110000"/>
                    </a:srgbClr>
                  </a:solidFill>
                  <a:prstDash val="solid"/>
                </a:ln>
                <a:solidFill>
                  <a:schemeClr val="tx1"/>
                </a:solidFill>
              </a:rPr>
              <a:t>الباب 10 :</a:t>
            </a:r>
            <a:r>
              <a:rPr lang="fr-FR" sz="2400" b="1" dirty="0" smtClean="0">
                <a:ln w="10541" cmpd="sng">
                  <a:solidFill>
                    <a:srgbClr val="7D7D7D">
                      <a:tint val="100000"/>
                      <a:shade val="100000"/>
                      <a:satMod val="110000"/>
                    </a:srgbClr>
                  </a:solidFill>
                  <a:prstDash val="solid"/>
                </a:ln>
                <a:solidFill>
                  <a:schemeClr val="tx1"/>
                </a:solidFill>
                <a:latin typeface="MingLiU" pitchFamily="49" charset="-120"/>
                <a:ea typeface="MingLiU" pitchFamily="49" charset="-120"/>
              </a:rPr>
              <a:t>5 498 200.00</a:t>
            </a:r>
            <a:r>
              <a:rPr lang="ar-MA" sz="2400" b="1" dirty="0" smtClean="0">
                <a:ln w="10541" cmpd="sng">
                  <a:solidFill>
                    <a:srgbClr val="7D7D7D">
                      <a:tint val="100000"/>
                      <a:shade val="100000"/>
                      <a:satMod val="110000"/>
                    </a:srgbClr>
                  </a:solidFill>
                  <a:prstDash val="solid"/>
                </a:ln>
                <a:solidFill>
                  <a:schemeClr val="tx1"/>
                </a:solidFill>
                <a:latin typeface="MingLiU" pitchFamily="49" charset="-120"/>
                <a:ea typeface="MingLiU" pitchFamily="49" charset="-120"/>
              </a:rPr>
              <a:t> درهم</a:t>
            </a:r>
          </a:p>
          <a:p>
            <a:pPr algn="ctr"/>
            <a:endParaRPr lang="fr-F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Espace réservé du numéro de diapositive 2"/>
          <p:cNvSpPr>
            <a:spLocks noGrp="1"/>
          </p:cNvSpPr>
          <p:nvPr>
            <p:ph type="sldNum" sz="quarter" idx="12"/>
          </p:nvPr>
        </p:nvSpPr>
        <p:spPr/>
        <p:txBody>
          <a:bodyPr/>
          <a:lstStyle/>
          <a:p>
            <a:fld id="{7B99D45D-AA0E-45DB-8AEB-87AB1E50289B}" type="slidenum">
              <a:rPr lang="fr-FR" smtClean="0"/>
              <a:pPr/>
              <a:t>34</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1017016"/>
            <a:ext cx="6172200" cy="864150"/>
          </a:xfrm>
        </p:spPr>
        <p:txBody>
          <a:bodyPr>
            <a:normAutofit/>
          </a:bodyPr>
          <a:lstStyle/>
          <a:p>
            <a:pPr algn="ctr" rtl="1"/>
            <a:r>
              <a:rPr lang="ar-MA" sz="3200" b="1" i="1" dirty="0" smtClean="0">
                <a:solidFill>
                  <a:schemeClr val="tx1"/>
                </a:solidFill>
              </a:rPr>
              <a:t>تقديــــم الحسابات الخصوصية </a:t>
            </a:r>
            <a:endParaRPr lang="fr-FR" sz="3200" b="1" i="1" dirty="0">
              <a:solidFill>
                <a:schemeClr val="tx1"/>
              </a:solidFill>
            </a:endParaRPr>
          </a:p>
        </p:txBody>
      </p:sp>
      <p:graphicFrame>
        <p:nvGraphicFramePr>
          <p:cNvPr id="4" name="Espace réservé du contenu 3"/>
          <p:cNvGraphicFramePr>
            <a:graphicFrameLocks noGrp="1"/>
          </p:cNvGraphicFramePr>
          <p:nvPr>
            <p:ph idx="1"/>
          </p:nvPr>
        </p:nvGraphicFramePr>
        <p:xfrm>
          <a:off x="342900" y="2795588"/>
          <a:ext cx="6172200" cy="1228718"/>
        </p:xfrm>
        <a:graphic>
          <a:graphicData uri="http://schemas.openxmlformats.org/drawingml/2006/table">
            <a:tbl>
              <a:tblPr firstRow="1" bandRow="1">
                <a:tableStyleId>{5C22544A-7EE6-4342-B048-85BDC9FD1C3A}</a:tableStyleId>
              </a:tblPr>
              <a:tblGrid>
                <a:gridCol w="3086100"/>
                <a:gridCol w="3086100"/>
              </a:tblGrid>
              <a:tr h="585776">
                <a:tc>
                  <a:txBody>
                    <a:bodyPr/>
                    <a:lstStyle/>
                    <a:p>
                      <a:pPr algn="ctr"/>
                      <a:r>
                        <a:rPr lang="fr-FR" dirty="0" smtClean="0"/>
                        <a:t>7</a:t>
                      </a:r>
                      <a:r>
                        <a:rPr lang="fr-FR" baseline="0" dirty="0" smtClean="0"/>
                        <a:t> 000 </a:t>
                      </a:r>
                      <a:r>
                        <a:rPr lang="fr-FR" baseline="0" dirty="0" err="1" smtClean="0"/>
                        <a:t>000</a:t>
                      </a:r>
                      <a:r>
                        <a:rPr lang="fr-FR" baseline="0" dirty="0" smtClean="0"/>
                        <a:t>.00</a:t>
                      </a:r>
                      <a:endParaRPr lang="fr-FR" dirty="0"/>
                    </a:p>
                  </a:txBody>
                  <a:tcPr/>
                </a:tc>
                <a:tc>
                  <a:txBody>
                    <a:bodyPr/>
                    <a:lstStyle/>
                    <a:p>
                      <a:pPr algn="ctr"/>
                      <a:r>
                        <a:rPr lang="ar-MA" dirty="0" smtClean="0"/>
                        <a:t>مستحقات الإنارة العمومية </a:t>
                      </a:r>
                      <a:endParaRPr lang="fr-FR" dirty="0"/>
                    </a:p>
                  </a:txBody>
                  <a:tcPr/>
                </a:tc>
              </a:tr>
              <a:tr h="642942">
                <a:tc>
                  <a:txBody>
                    <a:bodyPr/>
                    <a:lstStyle/>
                    <a:p>
                      <a:pPr algn="ctr"/>
                      <a:r>
                        <a:rPr lang="fr-FR" dirty="0" smtClean="0"/>
                        <a:t>700 000.00</a:t>
                      </a:r>
                      <a:endParaRPr lang="fr-FR" dirty="0"/>
                    </a:p>
                  </a:txBody>
                  <a:tcPr/>
                </a:tc>
                <a:tc>
                  <a:txBody>
                    <a:bodyPr/>
                    <a:lstStyle/>
                    <a:p>
                      <a:pPr algn="ctr"/>
                      <a:r>
                        <a:rPr lang="ar-MA" dirty="0" smtClean="0"/>
                        <a:t>مستحقات الماء</a:t>
                      </a:r>
                      <a:r>
                        <a:rPr lang="ar-MA" baseline="0" dirty="0" smtClean="0"/>
                        <a:t> </a:t>
                      </a:r>
                      <a:endParaRPr lang="fr-FR" dirty="0"/>
                    </a:p>
                  </a:txBody>
                  <a:tcPr/>
                </a:tc>
              </a:tr>
            </a:tbl>
          </a:graphicData>
        </a:graphic>
      </p:graphicFrame>
      <p:sp>
        <p:nvSpPr>
          <p:cNvPr id="5" name="Espace réservé du numéro de diapositive 4"/>
          <p:cNvSpPr>
            <a:spLocks noGrp="1"/>
          </p:cNvSpPr>
          <p:nvPr>
            <p:ph type="sldNum" sz="quarter" idx="12"/>
          </p:nvPr>
        </p:nvSpPr>
        <p:spPr/>
        <p:txBody>
          <a:bodyPr/>
          <a:lstStyle/>
          <a:p>
            <a:fld id="{7B99D45D-AA0E-45DB-8AEB-87AB1E50289B}" type="slidenum">
              <a:rPr lang="fr-FR" smtClean="0"/>
              <a:pPr/>
              <a:t>35</a:t>
            </a:fld>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MA" sz="3200" b="1" i="1" dirty="0" smtClean="0">
                <a:solidFill>
                  <a:schemeClr val="tx1"/>
                </a:solidFill>
              </a:rPr>
              <a:t>تلخيص الميزانية للسنة المالية 2022</a:t>
            </a:r>
            <a:endParaRPr lang="fr-FR" sz="3200" b="1" i="1" dirty="0">
              <a:solidFill>
                <a:schemeClr val="tx1"/>
              </a:solidFill>
            </a:endParaRPr>
          </a:p>
        </p:txBody>
      </p:sp>
      <p:graphicFrame>
        <p:nvGraphicFramePr>
          <p:cNvPr id="5" name="Espace réservé du contenu 4"/>
          <p:cNvGraphicFramePr>
            <a:graphicFrameLocks noGrp="1"/>
          </p:cNvGraphicFramePr>
          <p:nvPr>
            <p:ph idx="1"/>
          </p:nvPr>
        </p:nvGraphicFramePr>
        <p:xfrm>
          <a:off x="342900" y="2795588"/>
          <a:ext cx="6172200" cy="2560320"/>
        </p:xfrm>
        <a:graphic>
          <a:graphicData uri="http://schemas.openxmlformats.org/drawingml/2006/table">
            <a:tbl>
              <a:tblPr firstRow="1" bandRow="1">
                <a:tableStyleId>{5C22544A-7EE6-4342-B048-85BDC9FD1C3A}</a:tableStyleId>
              </a:tblPr>
              <a:tblGrid>
                <a:gridCol w="3086100"/>
                <a:gridCol w="3086100"/>
              </a:tblGrid>
              <a:tr h="370840">
                <a:tc>
                  <a:txBody>
                    <a:bodyPr/>
                    <a:lstStyle/>
                    <a:p>
                      <a:pPr algn="r" rtl="1">
                        <a:lnSpc>
                          <a:spcPct val="200000"/>
                        </a:lnSpc>
                        <a:spcAft>
                          <a:spcPts val="0"/>
                        </a:spcAft>
                      </a:pPr>
                      <a:r>
                        <a:rPr lang="ar-MA" sz="1800" b="1" kern="1200" dirty="0">
                          <a:solidFill>
                            <a:srgbClr val="000000"/>
                          </a:solidFill>
                          <a:latin typeface="Constantia"/>
                          <a:ea typeface="Times New Roman"/>
                          <a:cs typeface="Times New Roman"/>
                        </a:rPr>
                        <a:t>76.476.505,00</a:t>
                      </a:r>
                      <a:r>
                        <a:rPr lang="ar-MA" sz="1800" b="1" kern="1200" dirty="0">
                          <a:solidFill>
                            <a:srgbClr val="FFFFFF"/>
                          </a:solidFill>
                          <a:latin typeface="Constantia"/>
                          <a:ea typeface="Times New Roman"/>
                          <a:cs typeface="Times New Roman"/>
                        </a:rPr>
                        <a:t> </a:t>
                      </a:r>
                      <a:r>
                        <a:rPr lang="ar-MA" sz="1800" b="1" kern="1200" dirty="0">
                          <a:solidFill>
                            <a:schemeClr val="tx1"/>
                          </a:solidFill>
                          <a:latin typeface="Constantia"/>
                          <a:ea typeface="Times New Roman"/>
                          <a:cs typeface="Times New Roman"/>
                        </a:rPr>
                        <a:t>درهم</a:t>
                      </a:r>
                      <a:r>
                        <a:rPr lang="ar-MA" sz="1800" b="1" kern="1200" dirty="0">
                          <a:solidFill>
                            <a:srgbClr val="FFFFFF"/>
                          </a:solidFill>
                          <a:latin typeface="Calibri"/>
                          <a:ea typeface="Times New Roman"/>
                          <a:cs typeface="Constantia"/>
                        </a:rPr>
                        <a:t> </a:t>
                      </a:r>
                      <a:endParaRPr lang="fr-FR" sz="1100" dirty="0">
                        <a:latin typeface="Calibri"/>
                        <a:ea typeface="Calibri"/>
                        <a:cs typeface="Arial"/>
                      </a:endParaRPr>
                    </a:p>
                  </a:txBody>
                  <a:tcPr/>
                </a:tc>
                <a:tc>
                  <a:txBody>
                    <a:bodyPr/>
                    <a:lstStyle/>
                    <a:p>
                      <a:pPr algn="ctr"/>
                      <a:r>
                        <a:rPr lang="ar-MA" dirty="0" smtClean="0"/>
                        <a:t>ميزانية التسيير </a:t>
                      </a:r>
                      <a:endParaRPr lang="fr-FR" dirty="0"/>
                    </a:p>
                  </a:txBody>
                  <a:tcPr/>
                </a:tc>
              </a:tr>
              <a:tr h="370840">
                <a:tc>
                  <a:txBody>
                    <a:bodyPr/>
                    <a:lstStyle/>
                    <a:p>
                      <a:pPr algn="r" rtl="1">
                        <a:lnSpc>
                          <a:spcPct val="200000"/>
                        </a:lnSpc>
                        <a:spcAft>
                          <a:spcPts val="0"/>
                        </a:spcAft>
                      </a:pPr>
                      <a:r>
                        <a:rPr lang="ar-MA" sz="1800" b="1" kern="1200" dirty="0">
                          <a:solidFill>
                            <a:srgbClr val="000000"/>
                          </a:solidFill>
                          <a:latin typeface="Constantia"/>
                          <a:ea typeface="Times New Roman"/>
                          <a:cs typeface="Times New Roman"/>
                        </a:rPr>
                        <a:t>5.498.200,00 درهم</a:t>
                      </a:r>
                      <a:r>
                        <a:rPr lang="ar-MA" sz="1800" kern="1200" dirty="0">
                          <a:solidFill>
                            <a:srgbClr val="000000"/>
                          </a:solidFill>
                          <a:latin typeface="Calibri"/>
                          <a:ea typeface="Times New Roman"/>
                          <a:cs typeface="Constantia"/>
                        </a:rPr>
                        <a:t> </a:t>
                      </a:r>
                      <a:endParaRPr lang="fr-FR" sz="1100" dirty="0">
                        <a:latin typeface="Calibri"/>
                        <a:ea typeface="Calibri"/>
                        <a:cs typeface="Arial"/>
                      </a:endParaRPr>
                    </a:p>
                  </a:txBody>
                  <a:tcPr/>
                </a:tc>
                <a:tc>
                  <a:txBody>
                    <a:bodyPr/>
                    <a:lstStyle/>
                    <a:p>
                      <a:pPr algn="ctr"/>
                      <a:r>
                        <a:rPr lang="ar-MA" dirty="0" smtClean="0"/>
                        <a:t>ميزانية التجهيز </a:t>
                      </a:r>
                      <a:endParaRPr lang="fr-FR" dirty="0"/>
                    </a:p>
                  </a:txBody>
                  <a:tcPr/>
                </a:tc>
              </a:tr>
              <a:tr h="370840">
                <a:tc>
                  <a:txBody>
                    <a:bodyPr/>
                    <a:lstStyle/>
                    <a:p>
                      <a:pPr algn="r" rtl="1">
                        <a:lnSpc>
                          <a:spcPct val="200000"/>
                        </a:lnSpc>
                        <a:spcAft>
                          <a:spcPts val="0"/>
                        </a:spcAft>
                      </a:pPr>
                      <a:r>
                        <a:rPr lang="ar-MA" sz="1800" b="1" kern="1200">
                          <a:solidFill>
                            <a:srgbClr val="000000"/>
                          </a:solidFill>
                          <a:latin typeface="Constantia"/>
                          <a:ea typeface="Times New Roman"/>
                          <a:cs typeface="Times New Roman"/>
                        </a:rPr>
                        <a:t>7.700.000,00 درهم</a:t>
                      </a:r>
                      <a:r>
                        <a:rPr lang="ar-MA" sz="1800" kern="1200">
                          <a:solidFill>
                            <a:srgbClr val="000000"/>
                          </a:solidFill>
                          <a:latin typeface="Calibri"/>
                          <a:ea typeface="Times New Roman"/>
                          <a:cs typeface="Constantia"/>
                        </a:rPr>
                        <a:t> </a:t>
                      </a:r>
                      <a:endParaRPr lang="fr-FR" sz="1100">
                        <a:latin typeface="Calibri"/>
                        <a:ea typeface="Calibri"/>
                        <a:cs typeface="Arial"/>
                      </a:endParaRPr>
                    </a:p>
                  </a:txBody>
                  <a:tcPr/>
                </a:tc>
                <a:tc>
                  <a:txBody>
                    <a:bodyPr/>
                    <a:lstStyle/>
                    <a:p>
                      <a:pPr algn="ctr"/>
                      <a:r>
                        <a:rPr lang="ar-MA" dirty="0" err="1" smtClean="0"/>
                        <a:t>الحصابات</a:t>
                      </a:r>
                      <a:r>
                        <a:rPr lang="ar-MA" baseline="0" dirty="0" smtClean="0"/>
                        <a:t> الخصوصية </a:t>
                      </a:r>
                      <a:endParaRPr lang="fr-FR" dirty="0"/>
                    </a:p>
                  </a:txBody>
                  <a:tcPr/>
                </a:tc>
              </a:tr>
              <a:tr h="370840">
                <a:tc>
                  <a:txBody>
                    <a:bodyPr/>
                    <a:lstStyle/>
                    <a:p>
                      <a:pPr algn="r" rtl="1">
                        <a:lnSpc>
                          <a:spcPct val="200000"/>
                        </a:lnSpc>
                        <a:spcAft>
                          <a:spcPts val="0"/>
                        </a:spcAft>
                      </a:pPr>
                      <a:r>
                        <a:rPr lang="ar-MA" sz="1800" b="1" kern="1200" dirty="0">
                          <a:solidFill>
                            <a:srgbClr val="000000"/>
                          </a:solidFill>
                          <a:latin typeface="Constantia"/>
                          <a:ea typeface="Times New Roman"/>
                          <a:cs typeface="Times New Roman"/>
                        </a:rPr>
                        <a:t>89.674.705,00 درهم</a:t>
                      </a:r>
                      <a:r>
                        <a:rPr lang="ar-MA" sz="1800" kern="1200" dirty="0">
                          <a:solidFill>
                            <a:srgbClr val="000000"/>
                          </a:solidFill>
                          <a:latin typeface="Calibri"/>
                          <a:ea typeface="Times New Roman"/>
                          <a:cs typeface="Constantia"/>
                        </a:rPr>
                        <a:t> </a:t>
                      </a:r>
                      <a:endParaRPr lang="fr-FR" sz="1100" dirty="0">
                        <a:latin typeface="Calibri"/>
                        <a:ea typeface="Calibri"/>
                        <a:cs typeface="Arial"/>
                      </a:endParaRPr>
                    </a:p>
                  </a:txBody>
                  <a:tcPr/>
                </a:tc>
                <a:tc>
                  <a:txBody>
                    <a:bodyPr/>
                    <a:lstStyle/>
                    <a:p>
                      <a:pPr algn="ctr"/>
                      <a:r>
                        <a:rPr lang="ar-MA" dirty="0" smtClean="0"/>
                        <a:t>مجموع الميزانية</a:t>
                      </a:r>
                      <a:r>
                        <a:rPr lang="ar-MA" baseline="0" dirty="0" smtClean="0"/>
                        <a:t> </a:t>
                      </a:r>
                      <a:endParaRPr lang="fr-FR" dirty="0"/>
                    </a:p>
                  </a:txBody>
                  <a:tcPr/>
                </a:tc>
              </a:tr>
            </a:tbl>
          </a:graphicData>
        </a:graphic>
      </p:graphicFrame>
      <p:sp>
        <p:nvSpPr>
          <p:cNvPr id="6" name="Espace réservé du numéro de diapositive 5"/>
          <p:cNvSpPr>
            <a:spLocks noGrp="1"/>
          </p:cNvSpPr>
          <p:nvPr>
            <p:ph type="sldNum" sz="quarter" idx="12"/>
          </p:nvPr>
        </p:nvSpPr>
        <p:spPr/>
        <p:txBody>
          <a:bodyPr/>
          <a:lstStyle/>
          <a:p>
            <a:fld id="{7B99D45D-AA0E-45DB-8AEB-87AB1E50289B}" type="slidenum">
              <a:rPr lang="fr-FR" smtClean="0"/>
              <a:pPr/>
              <a:t>36</a:t>
            </a:fld>
            <a:endParaRPr 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00042" y="1738290"/>
            <a:ext cx="5786478" cy="721523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200000"/>
              </a:lnSpc>
            </a:pPr>
            <a:r>
              <a:rPr lang="ar-MA" sz="4000" b="1" dirty="0" smtClean="0">
                <a:ln w="10541" cmpd="sng">
                  <a:solidFill>
                    <a:srgbClr val="7D7D7D">
                      <a:tint val="100000"/>
                      <a:shade val="100000"/>
                      <a:satMod val="110000"/>
                    </a:srgbClr>
                  </a:solidFill>
                  <a:prstDash val="solid"/>
                </a:ln>
                <a:solidFill>
                  <a:schemeClr val="tx1"/>
                </a:solidFill>
              </a:rPr>
              <a:t>بيان مجمع خاص بتحديد </a:t>
            </a:r>
            <a:r>
              <a:rPr lang="ar-MA" sz="4000" b="1" dirty="0" err="1" smtClean="0">
                <a:ln w="10541" cmpd="sng">
                  <a:solidFill>
                    <a:srgbClr val="7D7D7D">
                      <a:tint val="100000"/>
                      <a:shade val="100000"/>
                      <a:satMod val="110000"/>
                    </a:srgbClr>
                  </a:solidFill>
                  <a:prstDash val="solid"/>
                </a:ln>
                <a:solidFill>
                  <a:schemeClr val="tx1"/>
                </a:solidFill>
              </a:rPr>
              <a:t>كيفيات</a:t>
            </a:r>
            <a:r>
              <a:rPr lang="ar-MA" sz="4000" b="1" dirty="0" smtClean="0">
                <a:ln w="10541" cmpd="sng">
                  <a:solidFill>
                    <a:srgbClr val="7D7D7D">
                      <a:tint val="100000"/>
                      <a:shade val="100000"/>
                      <a:satMod val="110000"/>
                    </a:srgbClr>
                  </a:solidFill>
                  <a:prstDash val="solid"/>
                </a:ln>
                <a:solidFill>
                  <a:schemeClr val="tx1"/>
                </a:solidFill>
              </a:rPr>
              <a:t> </a:t>
            </a:r>
            <a:r>
              <a:rPr lang="ar-MA" sz="4000" b="1" dirty="0" err="1" smtClean="0">
                <a:ln w="10541" cmpd="sng">
                  <a:solidFill>
                    <a:srgbClr val="7D7D7D">
                      <a:tint val="100000"/>
                      <a:shade val="100000"/>
                      <a:satMod val="110000"/>
                    </a:srgbClr>
                  </a:solidFill>
                  <a:prstDash val="solid"/>
                </a:ln>
                <a:solidFill>
                  <a:schemeClr val="tx1"/>
                </a:solidFill>
              </a:rPr>
              <a:t>ادراج</a:t>
            </a:r>
            <a:r>
              <a:rPr lang="ar-MA" sz="4000" b="1" dirty="0" smtClean="0">
                <a:ln w="10541" cmpd="sng">
                  <a:solidFill>
                    <a:srgbClr val="7D7D7D">
                      <a:tint val="100000"/>
                      <a:shade val="100000"/>
                      <a:satMod val="110000"/>
                    </a:srgbClr>
                  </a:solidFill>
                  <a:prstDash val="solid"/>
                </a:ln>
                <a:solidFill>
                  <a:schemeClr val="tx1"/>
                </a:solidFill>
              </a:rPr>
              <a:t> توازنات ميزانية الجماعة والميزانيات الملحقة والحسابات الخصوصية برسم السنة المالية 2022</a:t>
            </a:r>
            <a:endParaRPr lang="fr-FR" sz="4000" b="1" dirty="0">
              <a:ln w="10541" cmpd="sng">
                <a:solidFill>
                  <a:srgbClr val="7D7D7D">
                    <a:tint val="100000"/>
                    <a:shade val="100000"/>
                    <a:satMod val="110000"/>
                  </a:srgbClr>
                </a:solidFill>
                <a:prstDash val="solid"/>
              </a:ln>
              <a:solidFill>
                <a:schemeClr val="tx1"/>
              </a:solidFill>
            </a:endParaRPr>
          </a:p>
        </p:txBody>
      </p:sp>
      <p:sp>
        <p:nvSpPr>
          <p:cNvPr id="3" name="Espace réservé du numéro de diapositive 2"/>
          <p:cNvSpPr>
            <a:spLocks noGrp="1"/>
          </p:cNvSpPr>
          <p:nvPr>
            <p:ph type="sldNum" sz="quarter" idx="12"/>
          </p:nvPr>
        </p:nvSpPr>
        <p:spPr/>
        <p:txBody>
          <a:bodyPr/>
          <a:lstStyle/>
          <a:p>
            <a:fld id="{7B99D45D-AA0E-45DB-8AEB-87AB1E50289B}" type="slidenum">
              <a:rPr lang="fr-FR" smtClean="0"/>
              <a:pPr/>
              <a:t>37</a:t>
            </a:fld>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scan0007.jpg"/>
          <p:cNvPicPr>
            <a:picLocks noGrp="1" noChangeAspect="1"/>
          </p:cNvPicPr>
          <p:nvPr>
            <p:ph idx="1"/>
          </p:nvPr>
        </p:nvPicPr>
        <p:blipFill>
          <a:blip r:embed="rId2" cstate="print"/>
          <a:stretch>
            <a:fillRect/>
          </a:stretch>
        </p:blipFill>
        <p:spPr>
          <a:xfrm>
            <a:off x="761341" y="1595438"/>
            <a:ext cx="5335317" cy="7540625"/>
          </a:xfrm>
        </p:spPr>
      </p:pic>
      <p:sp>
        <p:nvSpPr>
          <p:cNvPr id="4" name="Espace réservé du numéro de diapositive 3"/>
          <p:cNvSpPr>
            <a:spLocks noGrp="1"/>
          </p:cNvSpPr>
          <p:nvPr>
            <p:ph type="sldNum" sz="quarter" idx="12"/>
          </p:nvPr>
        </p:nvSpPr>
        <p:spPr/>
        <p:txBody>
          <a:bodyPr/>
          <a:lstStyle/>
          <a:p>
            <a:fld id="{7B99D45D-AA0E-45DB-8AEB-87AB1E50289B}" type="slidenum">
              <a:rPr lang="fr-FR" smtClean="0"/>
              <a:pPr/>
              <a:t>38</a:t>
            </a:fld>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B99D45D-AA0E-45DB-8AEB-87AB1E50289B}" type="slidenum">
              <a:rPr lang="fr-FR" smtClean="0"/>
              <a:pPr/>
              <a:t>39</a:t>
            </a:fld>
            <a:endParaRPr lang="fr-FR"/>
          </a:p>
        </p:txBody>
      </p:sp>
      <p:sp>
        <p:nvSpPr>
          <p:cNvPr id="3" name="Rectangle à coins arrondis 2"/>
          <p:cNvSpPr/>
          <p:nvPr/>
        </p:nvSpPr>
        <p:spPr>
          <a:xfrm>
            <a:off x="142852" y="1738290"/>
            <a:ext cx="6357982" cy="73581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MA" sz="5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خـــــــــاتمــــــــــــــــــــــة</a:t>
            </a:r>
            <a:endParaRPr lang="fr-FR" sz="5400" b="1"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85794" y="1238224"/>
            <a:ext cx="5643602" cy="649408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rtl="1">
              <a:lnSpc>
                <a:spcPct val="200000"/>
              </a:lnSpc>
            </a:pPr>
            <a:r>
              <a:rPr lang="ar-MA" dirty="0" smtClean="0"/>
              <a:t>في إطار عملية التحسن المستمر لشفافية الميزانية وترسيخ ثوابت </a:t>
            </a:r>
            <a:r>
              <a:rPr lang="ar-MA" dirty="0" err="1" smtClean="0"/>
              <a:t>الديموقراطية</a:t>
            </a:r>
            <a:r>
              <a:rPr lang="ar-MA" dirty="0" smtClean="0"/>
              <a:t>، لاسيما بعد اعتماد القانون التنظيمي الجديد لقانون المالية ودخوله حيز التنفيذ سنة 2016.</a:t>
            </a:r>
          </a:p>
          <a:p>
            <a:pPr algn="just" rtl="1">
              <a:lnSpc>
                <a:spcPct val="200000"/>
              </a:lnSpc>
            </a:pPr>
            <a:r>
              <a:rPr lang="ar-MA" dirty="0" smtClean="0"/>
              <a:t>توج هذا المسار بتحسن مؤشر الميزانية المفتوحة.</a:t>
            </a:r>
          </a:p>
          <a:p>
            <a:pPr algn="just" rtl="1">
              <a:lnSpc>
                <a:spcPct val="200000"/>
              </a:lnSpc>
            </a:pPr>
            <a:r>
              <a:rPr lang="ar-MA" dirty="0" smtClean="0"/>
              <a:t>وتطلعا منا إلى تحقيق المزيد من المكاسب في مجال الشفافية من أجل تواصل أفضل فإن الجماعة تسعى إلى تبسيط محتوى ميزانية الجماعة لفائدة المواطن وخاصة المواطن </a:t>
            </a:r>
            <a:r>
              <a:rPr lang="ar-MA" dirty="0" err="1" smtClean="0"/>
              <a:t>الحسيمي</a:t>
            </a:r>
            <a:r>
              <a:rPr lang="ar-MA" dirty="0" smtClean="0"/>
              <a:t> لاستيعاب الطريقة التي يتم </a:t>
            </a:r>
            <a:r>
              <a:rPr lang="ar-MA" dirty="0" err="1" smtClean="0"/>
              <a:t>بها</a:t>
            </a:r>
            <a:r>
              <a:rPr lang="ar-MA" dirty="0" smtClean="0"/>
              <a:t> تحديد </a:t>
            </a:r>
            <a:r>
              <a:rPr lang="ar-MA" dirty="0" err="1" smtClean="0"/>
              <a:t>النقفات</a:t>
            </a:r>
            <a:r>
              <a:rPr lang="ar-MA" dirty="0" smtClean="0"/>
              <a:t>، خاصة تلك المرتبطة بتمويل الخدمات العمومية المحلية، وكذلك طريقة تحديد مختلف مواد الجماعات الترابية.</a:t>
            </a:r>
          </a:p>
          <a:p>
            <a:pPr algn="just" rtl="1">
              <a:lnSpc>
                <a:spcPct val="200000"/>
              </a:lnSpc>
            </a:pPr>
            <a:r>
              <a:rPr lang="ar-MA" dirty="0" smtClean="0"/>
              <a:t>وضعت جماعة </a:t>
            </a:r>
            <a:r>
              <a:rPr lang="ar-MA" dirty="0" err="1" smtClean="0"/>
              <a:t>الحسيمة</a:t>
            </a:r>
            <a:r>
              <a:rPr lang="ar-MA" dirty="0" smtClean="0"/>
              <a:t> وللمرة </a:t>
            </a:r>
            <a:r>
              <a:rPr lang="ar-MA" dirty="0" smtClean="0"/>
              <a:t>الثانية </a:t>
            </a:r>
            <a:r>
              <a:rPr lang="ar-MA" dirty="0" smtClean="0"/>
              <a:t>وثيقة تسمى :</a:t>
            </a:r>
          </a:p>
          <a:p>
            <a:pPr algn="ctr" rtl="1">
              <a:lnSpc>
                <a:spcPct val="200000"/>
              </a:lnSpc>
            </a:pPr>
            <a:r>
              <a:rPr lang="ar-MA" sz="2800" b="1" i="1" u="sng" dirty="0" smtClean="0"/>
              <a:t>ميزانية المواطن للسنة المالية </a:t>
            </a:r>
            <a:r>
              <a:rPr lang="ar-MA" sz="2800" b="1" i="1" u="sng" dirty="0" smtClean="0"/>
              <a:t>2023</a:t>
            </a:r>
            <a:endParaRPr lang="fr-FR" sz="2800" b="1" i="1" u="sng" dirty="0"/>
          </a:p>
        </p:txBody>
      </p:sp>
      <p:sp>
        <p:nvSpPr>
          <p:cNvPr id="3" name="Espace réservé du numéro de diapositive 2"/>
          <p:cNvSpPr>
            <a:spLocks noGrp="1"/>
          </p:cNvSpPr>
          <p:nvPr>
            <p:ph type="sldNum" sz="quarter" idx="12"/>
          </p:nvPr>
        </p:nvSpPr>
        <p:spPr/>
        <p:txBody>
          <a:bodyPr/>
          <a:lstStyle/>
          <a:p>
            <a:fld id="{7B99D45D-AA0E-45DB-8AEB-87AB1E50289B}" type="slidenum">
              <a:rPr lang="fr-FR" smtClean="0"/>
              <a:pPr/>
              <a:t>4</a:t>
            </a:fld>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342900" y="2095480"/>
            <a:ext cx="6172200" cy="71438"/>
          </a:xfrm>
        </p:spPr>
        <p:txBody>
          <a:bodyPr>
            <a:normAutofit fontScale="90000"/>
          </a:bodyPr>
          <a:lstStyle/>
          <a:p>
            <a:endParaRPr lang="fr-FR" dirty="0"/>
          </a:p>
        </p:txBody>
      </p:sp>
      <p:pic>
        <p:nvPicPr>
          <p:cNvPr id="5" name="Espace réservé du contenu 4" descr="scan0008.jpg"/>
          <p:cNvPicPr>
            <a:picLocks noGrp="1" noChangeAspect="1"/>
          </p:cNvPicPr>
          <p:nvPr>
            <p:ph idx="1"/>
          </p:nvPr>
        </p:nvPicPr>
        <p:blipFill>
          <a:blip r:embed="rId2" cstate="print"/>
          <a:stretch>
            <a:fillRect/>
          </a:stretch>
        </p:blipFill>
        <p:spPr>
          <a:xfrm>
            <a:off x="500042" y="952472"/>
            <a:ext cx="6143668" cy="8358246"/>
          </a:xfrm>
        </p:spPr>
      </p:pic>
      <p:sp>
        <p:nvSpPr>
          <p:cNvPr id="4" name="Espace réservé du numéro de diapositive 3"/>
          <p:cNvSpPr>
            <a:spLocks noGrp="1"/>
          </p:cNvSpPr>
          <p:nvPr>
            <p:ph type="sldNum" sz="quarter" idx="12"/>
          </p:nvPr>
        </p:nvSpPr>
        <p:spPr/>
        <p:txBody>
          <a:bodyPr/>
          <a:lstStyle/>
          <a:p>
            <a:fld id="{7B99D45D-AA0E-45DB-8AEB-87AB1E50289B}" type="slidenum">
              <a:rPr lang="fr-FR" smtClean="0"/>
              <a:pPr/>
              <a:t>40</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60" y="1238224"/>
            <a:ext cx="4500594"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MA" sz="32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ماهيــة ميزانيــة المواطـــن </a:t>
            </a:r>
            <a:endParaRPr lang="fr-FR"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à coins arrondis 3"/>
          <p:cNvSpPr/>
          <p:nvPr/>
        </p:nvSpPr>
        <p:spPr>
          <a:xfrm>
            <a:off x="500042" y="2595546"/>
            <a:ext cx="6143668" cy="650085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lnSpc>
                <a:spcPct val="200000"/>
              </a:lnSpc>
            </a:pPr>
            <a:r>
              <a:rPr lang="ar-MA" dirty="0" smtClean="0">
                <a:cs typeface="+mn-cs"/>
              </a:rPr>
              <a:t>تنبثق من ميزانية الجماعة وتسمى ”</a:t>
            </a:r>
            <a:r>
              <a:rPr lang="ar-MA" b="1" i="1" dirty="0" smtClean="0">
                <a:cs typeface="+mn-cs"/>
              </a:rPr>
              <a:t>ميزانية المواطن</a:t>
            </a:r>
            <a:r>
              <a:rPr lang="ar-MA" dirty="0" smtClean="0">
                <a:cs typeface="+mn-cs"/>
              </a:rPr>
              <a:t>“ والتي من شانها تسهيل مشاركة المواطن في مسار إعداد ميزانية جماعته، أو ما يصطلح عليه </a:t>
            </a:r>
            <a:r>
              <a:rPr lang="ar-MA" dirty="0" err="1" smtClean="0">
                <a:cs typeface="+mn-cs"/>
              </a:rPr>
              <a:t>ب</a:t>
            </a:r>
            <a:r>
              <a:rPr lang="ar-MA" dirty="0" smtClean="0">
                <a:cs typeface="+mn-cs"/>
              </a:rPr>
              <a:t> : </a:t>
            </a:r>
            <a:r>
              <a:rPr lang="ar-MA" b="1" i="1" dirty="0" smtClean="0">
                <a:cs typeface="+mn-cs"/>
              </a:rPr>
              <a:t>”ميزانية المواطن“ </a:t>
            </a:r>
            <a:r>
              <a:rPr lang="ar-MA" dirty="0" smtClean="0">
                <a:cs typeface="+mn-cs"/>
              </a:rPr>
              <a:t>بما أن ميزانية الجماعة مكتوبة بلغة تقنية صرفة، يصعب فهمها من طرف الجميع، فإن مجلس جماعة </a:t>
            </a:r>
            <a:r>
              <a:rPr lang="ar-MA" dirty="0" err="1" smtClean="0">
                <a:cs typeface="+mn-cs"/>
              </a:rPr>
              <a:t>الحسيمة</a:t>
            </a:r>
            <a:r>
              <a:rPr lang="ar-MA" dirty="0" smtClean="0">
                <a:cs typeface="+mn-cs"/>
              </a:rPr>
              <a:t> ارتأى وضع وثيقة جد مبسطة ومفهومة تحتوي على مجموعة من المعطيات والأرقام تخص </a:t>
            </a:r>
            <a:r>
              <a:rPr lang="ar-MA" dirty="0" err="1" smtClean="0">
                <a:cs typeface="+mn-cs"/>
              </a:rPr>
              <a:t>المداخيل</a:t>
            </a:r>
            <a:r>
              <a:rPr lang="ar-MA" dirty="0" smtClean="0">
                <a:cs typeface="+mn-cs"/>
              </a:rPr>
              <a:t> التي ستحصل عليها الجماعة خلال سنة مالية كاملة، وكدا النفقات التي ستتحملها الجماعة لتقديم الخدمات للمواطنين، أي التعبير عن السياسات العمومية الترابية للجماعة،  بشكل رقمي وعملي، يساعد وبشكل أفضل الخيارات والعراقيل التي تواجهها الجماعة.</a:t>
            </a:r>
            <a:br>
              <a:rPr lang="ar-MA" dirty="0" smtClean="0">
                <a:cs typeface="+mn-cs"/>
              </a:rPr>
            </a:br>
            <a:r>
              <a:rPr lang="ar-MA" dirty="0" smtClean="0">
                <a:cs typeface="+mn-cs"/>
              </a:rPr>
              <a:t>هده الوثيقة </a:t>
            </a:r>
            <a:r>
              <a:rPr lang="ar-MA" b="1" i="1" dirty="0" smtClean="0">
                <a:cs typeface="+mn-cs"/>
              </a:rPr>
              <a:t>“الميزانية </a:t>
            </a:r>
            <a:r>
              <a:rPr lang="ar-MA" b="1" i="1" dirty="0" err="1" smtClean="0">
                <a:cs typeface="+mn-cs"/>
              </a:rPr>
              <a:t>التشاركية</a:t>
            </a:r>
            <a:r>
              <a:rPr lang="ar-MA" dirty="0" smtClean="0">
                <a:cs typeface="+mn-cs"/>
              </a:rPr>
              <a:t>“</a:t>
            </a:r>
            <a:br>
              <a:rPr lang="ar-MA" dirty="0" smtClean="0">
                <a:cs typeface="+mn-cs"/>
              </a:rPr>
            </a:br>
            <a:endParaRPr lang="fr-FR" dirty="0"/>
          </a:p>
        </p:txBody>
      </p:sp>
      <p:sp>
        <p:nvSpPr>
          <p:cNvPr id="5" name="Espace réservé du numéro de diapositive 4"/>
          <p:cNvSpPr>
            <a:spLocks noGrp="1"/>
          </p:cNvSpPr>
          <p:nvPr>
            <p:ph type="sldNum" sz="quarter" idx="12"/>
          </p:nvPr>
        </p:nvSpPr>
        <p:spPr/>
        <p:txBody>
          <a:bodyPr/>
          <a:lstStyle/>
          <a:p>
            <a:fld id="{7B99D45D-AA0E-45DB-8AEB-87AB1E50289B}" type="slidenum">
              <a:rPr lang="fr-FR" smtClean="0"/>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28604" y="1523976"/>
            <a:ext cx="5929354" cy="67866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MA"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الهــدف من ميزانيـــــة المواطن </a:t>
            </a:r>
            <a:endParaRPr lang="fr-F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Espace réservé du numéro de diapositive 3"/>
          <p:cNvSpPr>
            <a:spLocks noGrp="1"/>
          </p:cNvSpPr>
          <p:nvPr>
            <p:ph type="sldNum" sz="quarter" idx="12"/>
          </p:nvPr>
        </p:nvSpPr>
        <p:spPr/>
        <p:txBody>
          <a:bodyPr/>
          <a:lstStyle/>
          <a:p>
            <a:fld id="{7B99D45D-AA0E-45DB-8AEB-87AB1E50289B}" type="slidenum">
              <a:rPr lang="fr-FR" smtClean="0"/>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57166" y="1523976"/>
            <a:ext cx="6000792" cy="75724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MA" sz="3600" dirty="0" smtClean="0"/>
              <a:t>الهدف من هذه الوثيقة هو تمكين المواطنين من استيعاب الطريقة التي يتم </a:t>
            </a:r>
            <a:r>
              <a:rPr lang="ar-MA" sz="3600" dirty="0" err="1" smtClean="0"/>
              <a:t>بها</a:t>
            </a:r>
            <a:r>
              <a:rPr lang="ar-MA" sz="3600" dirty="0" smtClean="0"/>
              <a:t> تحديد النفقات، خاصة تلك المرتبطة بتمويل الخدمات العمومية المحلية، وكذلك طريقة تحديد مختلف مواد الجماعات الترابية برسم كل سنة مالية، من أجل تحقيق اندماج حقيقي للمواطن بما يضمن مشاركته الفاعلة في المشروع التنموي وانشأن العام المحلي. </a:t>
            </a:r>
            <a:endParaRPr lang="fr-FR" sz="3600" dirty="0"/>
          </a:p>
        </p:txBody>
      </p:sp>
      <p:sp>
        <p:nvSpPr>
          <p:cNvPr id="3" name="Espace réservé du numéro de diapositive 2"/>
          <p:cNvSpPr>
            <a:spLocks noGrp="1"/>
          </p:cNvSpPr>
          <p:nvPr>
            <p:ph type="sldNum" sz="quarter" idx="12"/>
          </p:nvPr>
        </p:nvSpPr>
        <p:spPr/>
        <p:txBody>
          <a:bodyPr/>
          <a:lstStyle/>
          <a:p>
            <a:fld id="{7B99D45D-AA0E-45DB-8AEB-87AB1E50289B}" type="slidenum">
              <a:rPr lang="fr-FR" smtClean="0"/>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85728" y="1595414"/>
            <a:ext cx="6072230" cy="742955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ar-MA" sz="5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هيكلــــــة ميزانيــــــة الجمـاعــــــــة</a:t>
            </a:r>
            <a:endParaRPr lang="fr-FR" sz="5400" b="1"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Espace réservé du numéro de diapositive 2"/>
          <p:cNvSpPr>
            <a:spLocks noGrp="1"/>
          </p:cNvSpPr>
          <p:nvPr>
            <p:ph type="sldNum" sz="quarter" idx="12"/>
          </p:nvPr>
        </p:nvSpPr>
        <p:spPr/>
        <p:txBody>
          <a:bodyPr/>
          <a:lstStyle/>
          <a:p>
            <a:fld id="{7B99D45D-AA0E-45DB-8AEB-87AB1E50289B}" type="slidenum">
              <a:rPr lang="fr-FR" smtClean="0"/>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Document 2023\Sans titre.jpg"/>
          <p:cNvPicPr>
            <a:picLocks noChangeAspect="1" noChangeArrowheads="1"/>
          </p:cNvPicPr>
          <p:nvPr/>
        </p:nvPicPr>
        <p:blipFill>
          <a:blip r:embed="rId2"/>
          <a:srcRect/>
          <a:stretch>
            <a:fillRect/>
          </a:stretch>
        </p:blipFill>
        <p:spPr bwMode="auto">
          <a:xfrm>
            <a:off x="142875" y="1166786"/>
            <a:ext cx="6572250" cy="7943877"/>
          </a:xfrm>
          <a:prstGeom prst="rect">
            <a:avLst/>
          </a:prstGeom>
          <a:noFill/>
        </p:spPr>
      </p:pic>
      <p:sp>
        <p:nvSpPr>
          <p:cNvPr id="3" name="Espace réservé du numéro de diapositive 2"/>
          <p:cNvSpPr>
            <a:spLocks noGrp="1"/>
          </p:cNvSpPr>
          <p:nvPr>
            <p:ph type="sldNum" sz="quarter" idx="12"/>
          </p:nvPr>
        </p:nvSpPr>
        <p:spPr/>
        <p:txBody>
          <a:bodyPr/>
          <a:lstStyle/>
          <a:p>
            <a:fld id="{7B99D45D-AA0E-45DB-8AEB-87AB1E50289B}" type="slidenum">
              <a:rPr lang="fr-FR" smtClean="0"/>
              <a:pPr/>
              <a:t>9</a:t>
            </a:fld>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1032</TotalTime>
  <Words>1434</Words>
  <Application>Microsoft Office PowerPoint</Application>
  <PresentationFormat>Format A4 (210 x 297 mm)</PresentationFormat>
  <Paragraphs>305</Paragraphs>
  <Slides>40</Slides>
  <Notes>2</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Débit</vt:lpstr>
      <vt:lpstr>ميزانية المواطن  لجماعة الحسيمة  السنة المالية 2023</vt:lpstr>
      <vt:lpstr>الفهـــرس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تخضع المالية الجماعية إلى مقتضيات دستورية وتشريعية وتنظيمية تشكل في مجملها ترسانة قانونية متكاملة وضابطة لتدابيرها المالية والجبائية والمحاسباتية </vt:lpstr>
      <vt:lpstr>Diapositive 14</vt:lpstr>
      <vt:lpstr>Diapositive 15</vt:lpstr>
      <vt:lpstr>Diapositive 16</vt:lpstr>
      <vt:lpstr>Diapositive 17</vt:lpstr>
      <vt:lpstr>Diapositive 18</vt:lpstr>
      <vt:lpstr>Diapositive 19</vt:lpstr>
      <vt:lpstr>Diapositive 20</vt:lpstr>
      <vt:lpstr>مجمــوع ميزانية التسيير للسنة المالية 2023</vt:lpstr>
      <vt:lpstr>Diapositive 22</vt:lpstr>
      <vt:lpstr>توزيع المداخيل حسب الأبواب </vt:lpstr>
      <vt:lpstr>توزيع المداخيل حسب أبواب الميزانية </vt:lpstr>
      <vt:lpstr>مبيان الانجازات في موارد التسيير </vt:lpstr>
      <vt:lpstr>مبيان الانجازات في موارد التجهيز  </vt:lpstr>
      <vt:lpstr>Diapositive 27</vt:lpstr>
      <vt:lpstr>توزيع المصاريف  حسب الأبواب </vt:lpstr>
      <vt:lpstr>توزيع المصاريف حسب الأبواب </vt:lpstr>
      <vt:lpstr>تطور مصاريف 2022 خلال ثلاث سنوات  2020- 2021 -2022 </vt:lpstr>
      <vt:lpstr>ميزانيات ثلاث سنوات  2020 – 2021 - 2022</vt:lpstr>
      <vt:lpstr>مجمــوع النفقــات الالزاميـــة لثلاث سنوات  2020 – 2021 - 2022</vt:lpstr>
      <vt:lpstr>رسم بياني للنفقات الاجبارية والغير الاجبارية لثلاث سنوات 2020 – 2021 - 2022</vt:lpstr>
      <vt:lpstr>Diapositive 34</vt:lpstr>
      <vt:lpstr>تقديــــم الحسابات الخصوصية </vt:lpstr>
      <vt:lpstr>تلخيص الميزانية للسنة المالية 2022</vt:lpstr>
      <vt:lpstr>Diapositive 37</vt:lpstr>
      <vt:lpstr>Diapositive 38</vt:lpstr>
      <vt:lpstr>Diapositive 39</vt:lpstr>
      <vt:lpstr>Diapositive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user</cp:lastModifiedBy>
  <cp:revision>108</cp:revision>
  <dcterms:created xsi:type="dcterms:W3CDTF">2023-06-01T14:41:38Z</dcterms:created>
  <dcterms:modified xsi:type="dcterms:W3CDTF">2024-03-21T13:20:38Z</dcterms:modified>
</cp:coreProperties>
</file>